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325" r:id="rId5"/>
    <p:sldId id="326" r:id="rId6"/>
    <p:sldId id="259" r:id="rId7"/>
    <p:sldId id="257" r:id="rId8"/>
    <p:sldId id="261" r:id="rId9"/>
    <p:sldId id="343" r:id="rId10"/>
    <p:sldId id="258" r:id="rId11"/>
    <p:sldId id="263" r:id="rId12"/>
    <p:sldId id="264" r:id="rId13"/>
    <p:sldId id="265" r:id="rId14"/>
    <p:sldId id="268" r:id="rId15"/>
    <p:sldId id="267" r:id="rId16"/>
    <p:sldId id="266" r:id="rId17"/>
    <p:sldId id="342" r:id="rId18"/>
    <p:sldId id="34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40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281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A966AA-C2D0-420D-89FC-1A1AB0AD4072}" type="doc">
      <dgm:prSet loTypeId="urn:microsoft.com/office/officeart/2005/8/layout/hProcess11" loCatId="process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5D50368-372D-4F79-95B9-B27BD239F0F6}">
      <dgm:prSet phldrT="[Text]" custT="1"/>
      <dgm:spPr/>
      <dgm:t>
        <a:bodyPr/>
        <a:lstStyle/>
        <a:p>
          <a:pPr marL="0" algn="ctr">
            <a:buNone/>
          </a:pPr>
          <a:r>
            <a:rPr lang="en-US" sz="1800" b="1" dirty="0"/>
            <a:t>Normalizing</a:t>
          </a:r>
        </a:p>
      </dgm:t>
    </dgm:pt>
    <dgm:pt modelId="{CDE1A78B-2AE4-4A71-9139-416C219BC84D}" type="parTrans" cxnId="{68788A78-9180-41FF-BD09-BF4DBB52EA0D}">
      <dgm:prSet/>
      <dgm:spPr/>
      <dgm:t>
        <a:bodyPr/>
        <a:lstStyle/>
        <a:p>
          <a:endParaRPr lang="en-US"/>
        </a:p>
      </dgm:t>
    </dgm:pt>
    <dgm:pt modelId="{508ABF25-4B40-405C-9E88-248ED8B31B83}" type="sibTrans" cxnId="{68788A78-9180-41FF-BD09-BF4DBB52EA0D}">
      <dgm:prSet/>
      <dgm:spPr/>
      <dgm:t>
        <a:bodyPr/>
        <a:lstStyle/>
        <a:p>
          <a:endParaRPr lang="en-US"/>
        </a:p>
      </dgm:t>
    </dgm:pt>
    <dgm:pt modelId="{15FCB7DF-D0D3-43D8-8FE5-E5FFDED6264E}">
      <dgm:prSet phldrT="[Text]" custT="1"/>
      <dgm:spPr/>
      <dgm:t>
        <a:bodyPr/>
        <a:lstStyle/>
        <a:p>
          <a:pPr marL="228600" indent="-228600" algn="ctr">
            <a:buSzPct val="80000"/>
            <a:buFont typeface="Courier New" panose="02070309020205020404" pitchFamily="49" charset="0"/>
            <a:buChar char="o"/>
          </a:pPr>
          <a:r>
            <a:rPr lang="en-IN" sz="1800" dirty="0"/>
            <a:t>Audio and text inputs are pre-processed into stable representations</a:t>
          </a:r>
          <a:endParaRPr lang="en-US" sz="1800" dirty="0"/>
        </a:p>
      </dgm:t>
    </dgm:pt>
    <dgm:pt modelId="{5DD5E854-B70B-4927-93DD-9B930567F2D9}" type="parTrans" cxnId="{D8EBBD42-214D-4D3D-9A34-A5A6A40991CD}">
      <dgm:prSet/>
      <dgm:spPr/>
      <dgm:t>
        <a:bodyPr/>
        <a:lstStyle/>
        <a:p>
          <a:endParaRPr lang="en-US"/>
        </a:p>
      </dgm:t>
    </dgm:pt>
    <dgm:pt modelId="{DDE76206-3F7F-4788-87BA-8C9D4D26CDB9}" type="sibTrans" cxnId="{D8EBBD42-214D-4D3D-9A34-A5A6A40991CD}">
      <dgm:prSet/>
      <dgm:spPr/>
      <dgm:t>
        <a:bodyPr/>
        <a:lstStyle/>
        <a:p>
          <a:endParaRPr lang="en-US"/>
        </a:p>
      </dgm:t>
    </dgm:pt>
    <dgm:pt modelId="{196543C5-093B-4437-B406-DBE4B882EA97}">
      <dgm:prSet phldrT="[Text]" custT="1"/>
      <dgm:spPr/>
      <dgm:t>
        <a:bodyPr/>
        <a:lstStyle/>
        <a:p>
          <a:pPr marL="0" algn="ctr">
            <a:buNone/>
          </a:pPr>
          <a:r>
            <a:rPr lang="en-US" sz="1800" b="1" dirty="0"/>
            <a:t>Embedding</a:t>
          </a:r>
        </a:p>
      </dgm:t>
    </dgm:pt>
    <dgm:pt modelId="{41DE1F19-4A9F-48CD-A44E-6BF1D04E31EE}" type="parTrans" cxnId="{52499B9F-797A-43CC-89E1-64C52021BFAF}">
      <dgm:prSet/>
      <dgm:spPr/>
      <dgm:t>
        <a:bodyPr/>
        <a:lstStyle/>
        <a:p>
          <a:endParaRPr lang="en-US"/>
        </a:p>
      </dgm:t>
    </dgm:pt>
    <dgm:pt modelId="{F264F018-7FB9-43EC-B595-B986D351AD7B}" type="sibTrans" cxnId="{52499B9F-797A-43CC-89E1-64C52021BFAF}">
      <dgm:prSet/>
      <dgm:spPr/>
      <dgm:t>
        <a:bodyPr/>
        <a:lstStyle/>
        <a:p>
          <a:endParaRPr lang="en-US"/>
        </a:p>
      </dgm:t>
    </dgm:pt>
    <dgm:pt modelId="{C485168C-07AD-4DE6-B17E-1E96E93777D7}">
      <dgm:prSet phldrT="[Text]" custT="1"/>
      <dgm:spPr/>
      <dgm:t>
        <a:bodyPr/>
        <a:lstStyle/>
        <a:p>
          <a:pPr marL="228600" indent="-228600" algn="ctr">
            <a:buSzPct val="80000"/>
            <a:buFont typeface="Courier New" panose="02070309020205020404" pitchFamily="49" charset="0"/>
            <a:buChar char="o"/>
          </a:pPr>
          <a:r>
            <a:rPr lang="en-US" sz="1800" dirty="0"/>
            <a:t>Convert audio to emotion vectors and text to semantic embeddings</a:t>
          </a:r>
        </a:p>
      </dgm:t>
    </dgm:pt>
    <dgm:pt modelId="{2EA2CE1F-978B-4B0A-92B2-CA23FBAEB8C0}" type="parTrans" cxnId="{B374803A-F1D8-4C12-8B03-25954CE7DDA9}">
      <dgm:prSet/>
      <dgm:spPr/>
      <dgm:t>
        <a:bodyPr/>
        <a:lstStyle/>
        <a:p>
          <a:endParaRPr lang="en-US"/>
        </a:p>
      </dgm:t>
    </dgm:pt>
    <dgm:pt modelId="{05F43B89-7F05-43F2-A0A8-66E0914D6EC4}" type="sibTrans" cxnId="{B374803A-F1D8-4C12-8B03-25954CE7DDA9}">
      <dgm:prSet/>
      <dgm:spPr/>
      <dgm:t>
        <a:bodyPr/>
        <a:lstStyle/>
        <a:p>
          <a:endParaRPr lang="en-US"/>
        </a:p>
      </dgm:t>
    </dgm:pt>
    <dgm:pt modelId="{CA2BABAF-EDAA-4496-8316-FD6EA3643E8F}">
      <dgm:prSet phldrT="[Text]" custT="1"/>
      <dgm:spPr/>
      <dgm:t>
        <a:bodyPr/>
        <a:lstStyle/>
        <a:p>
          <a:pPr marL="0" algn="ctr">
            <a:buNone/>
          </a:pPr>
          <a:r>
            <a:rPr lang="en-US" sz="1800" b="1" dirty="0"/>
            <a:t>Align</a:t>
          </a:r>
        </a:p>
      </dgm:t>
    </dgm:pt>
    <dgm:pt modelId="{2B1B4805-2FB7-402F-86A8-587F29181C18}" type="parTrans" cxnId="{4011B082-09BD-4DD1-A54F-EA5AB249A3C2}">
      <dgm:prSet/>
      <dgm:spPr/>
      <dgm:t>
        <a:bodyPr/>
        <a:lstStyle/>
        <a:p>
          <a:endParaRPr lang="en-US"/>
        </a:p>
      </dgm:t>
    </dgm:pt>
    <dgm:pt modelId="{4498AB02-A1BF-4D28-8918-F87A89CEE23B}" type="sibTrans" cxnId="{4011B082-09BD-4DD1-A54F-EA5AB249A3C2}">
      <dgm:prSet/>
      <dgm:spPr/>
      <dgm:t>
        <a:bodyPr/>
        <a:lstStyle/>
        <a:p>
          <a:endParaRPr lang="en-US"/>
        </a:p>
      </dgm:t>
    </dgm:pt>
    <dgm:pt modelId="{ABC1EDDD-C08B-4F9C-8453-9CEFCC2AF319}">
      <dgm:prSet phldrT="[Text]" custT="1"/>
      <dgm:spPr/>
      <dgm:t>
        <a:bodyPr/>
        <a:lstStyle/>
        <a:p>
          <a:pPr marL="228600" indent="-228600" algn="ctr">
            <a:buSzPct val="80000"/>
            <a:buFont typeface="Courier New" panose="02070309020205020404" pitchFamily="49" charset="0"/>
            <a:buChar char="o"/>
          </a:pPr>
          <a:r>
            <a:rPr lang="en-US" sz="1800" dirty="0"/>
            <a:t>Synchronize modalities within a consistent temporal framework</a:t>
          </a:r>
        </a:p>
      </dgm:t>
    </dgm:pt>
    <dgm:pt modelId="{33D02404-349E-4E82-A8BA-C0A907006883}" type="parTrans" cxnId="{9C4BE375-6187-4BD4-A343-9FC71D796AF1}">
      <dgm:prSet/>
      <dgm:spPr/>
      <dgm:t>
        <a:bodyPr/>
        <a:lstStyle/>
        <a:p>
          <a:endParaRPr lang="en-US"/>
        </a:p>
      </dgm:t>
    </dgm:pt>
    <dgm:pt modelId="{7D85D88C-6545-49D9-9F9D-01270187B165}" type="sibTrans" cxnId="{9C4BE375-6187-4BD4-A343-9FC71D796AF1}">
      <dgm:prSet/>
      <dgm:spPr/>
      <dgm:t>
        <a:bodyPr/>
        <a:lstStyle/>
        <a:p>
          <a:endParaRPr lang="en-US"/>
        </a:p>
      </dgm:t>
    </dgm:pt>
    <dgm:pt modelId="{7F7D3F0A-88AE-44AB-92BC-B1AEC7CDD5CE}" type="pres">
      <dgm:prSet presAssocID="{B6A966AA-C2D0-420D-89FC-1A1AB0AD4072}" presName="Name0" presStyleCnt="0">
        <dgm:presLayoutVars>
          <dgm:dir/>
          <dgm:resizeHandles val="exact"/>
        </dgm:presLayoutVars>
      </dgm:prSet>
      <dgm:spPr/>
    </dgm:pt>
    <dgm:pt modelId="{1321859E-820F-42A1-A815-96F9E1091C18}" type="pres">
      <dgm:prSet presAssocID="{B6A966AA-C2D0-420D-89FC-1A1AB0AD4072}" presName="arrow" presStyleLbl="bgShp" presStyleIdx="0" presStyleCnt="1"/>
      <dgm:spPr/>
    </dgm:pt>
    <dgm:pt modelId="{0C0EFEA6-53DB-4B11-B914-678B897CA613}" type="pres">
      <dgm:prSet presAssocID="{B6A966AA-C2D0-420D-89FC-1A1AB0AD4072}" presName="points" presStyleCnt="0"/>
      <dgm:spPr/>
    </dgm:pt>
    <dgm:pt modelId="{D1F8120B-2014-4539-8DB2-DF72EA65305F}" type="pres">
      <dgm:prSet presAssocID="{45D50368-372D-4F79-95B9-B27BD239F0F6}" presName="compositeA" presStyleCnt="0"/>
      <dgm:spPr/>
    </dgm:pt>
    <dgm:pt modelId="{7103C4FE-7A4B-41EF-8814-669D0064B6EF}" type="pres">
      <dgm:prSet presAssocID="{45D50368-372D-4F79-95B9-B27BD239F0F6}" presName="textA" presStyleLbl="revTx" presStyleIdx="0" presStyleCnt="3" custScaleX="167096" custLinFactNeighborX="-12151" custLinFactNeighborY="735">
        <dgm:presLayoutVars>
          <dgm:bulletEnabled val="1"/>
        </dgm:presLayoutVars>
      </dgm:prSet>
      <dgm:spPr/>
    </dgm:pt>
    <dgm:pt modelId="{69242FCE-B1A3-4CB0-90C2-CB5EC309668C}" type="pres">
      <dgm:prSet presAssocID="{45D50368-372D-4F79-95B9-B27BD239F0F6}" presName="circleA" presStyleLbl="node1" presStyleIdx="0" presStyleCnt="3" custLinFactX="-58695" custLinFactNeighborX="-100000" custLinFactNeighborY="5883"/>
      <dgm:spPr/>
    </dgm:pt>
    <dgm:pt modelId="{301F205F-64EC-4B0E-A2AD-D5977C935AF4}" type="pres">
      <dgm:prSet presAssocID="{45D50368-372D-4F79-95B9-B27BD239F0F6}" presName="spaceA" presStyleCnt="0"/>
      <dgm:spPr/>
    </dgm:pt>
    <dgm:pt modelId="{B3AB7B4B-B32A-45B9-A77C-F2AACFD79CA5}" type="pres">
      <dgm:prSet presAssocID="{508ABF25-4B40-405C-9E88-248ED8B31B83}" presName="space" presStyleCnt="0"/>
      <dgm:spPr/>
    </dgm:pt>
    <dgm:pt modelId="{9B80AA7C-AE0D-4517-8F0E-3798D9078ECA}" type="pres">
      <dgm:prSet presAssocID="{196543C5-093B-4437-B406-DBE4B882EA97}" presName="compositeB" presStyleCnt="0"/>
      <dgm:spPr/>
    </dgm:pt>
    <dgm:pt modelId="{C72ECC98-97C1-4FA6-9751-2F88545F8213}" type="pres">
      <dgm:prSet presAssocID="{196543C5-093B-4437-B406-DBE4B882EA97}" presName="textB" presStyleLbl="revTx" presStyleIdx="1" presStyleCnt="3" custScaleX="154910" custLinFactNeighborX="-75491">
        <dgm:presLayoutVars>
          <dgm:bulletEnabled val="1"/>
        </dgm:presLayoutVars>
      </dgm:prSet>
      <dgm:spPr/>
    </dgm:pt>
    <dgm:pt modelId="{8A3CF5DF-2912-4784-8B16-20EF1087B16D}" type="pres">
      <dgm:prSet presAssocID="{196543C5-093B-4437-B406-DBE4B882EA97}" presName="circleB" presStyleLbl="node1" presStyleIdx="1" presStyleCnt="3" custLinFactX="-228950" custLinFactNeighborX="-300000" custLinFactNeighborY="0"/>
      <dgm:spPr/>
    </dgm:pt>
    <dgm:pt modelId="{AEB44FDA-4D40-47A5-BEE0-4EF9F97BF5D2}" type="pres">
      <dgm:prSet presAssocID="{196543C5-093B-4437-B406-DBE4B882EA97}" presName="spaceB" presStyleCnt="0"/>
      <dgm:spPr/>
    </dgm:pt>
    <dgm:pt modelId="{66B84C84-45A2-4C61-AA12-3A3F75DB82F8}" type="pres">
      <dgm:prSet presAssocID="{F264F018-7FB9-43EC-B595-B986D351AD7B}" presName="space" presStyleCnt="0"/>
      <dgm:spPr/>
    </dgm:pt>
    <dgm:pt modelId="{8CEF5A46-4D3D-4D9F-B7F4-405723F5505C}" type="pres">
      <dgm:prSet presAssocID="{CA2BABAF-EDAA-4496-8316-FD6EA3643E8F}" presName="compositeA" presStyleCnt="0"/>
      <dgm:spPr/>
    </dgm:pt>
    <dgm:pt modelId="{0EA8ECEB-4BEA-4EA4-A72E-9427A4EDF870}" type="pres">
      <dgm:prSet presAssocID="{CA2BABAF-EDAA-4496-8316-FD6EA3643E8F}" presName="textA" presStyleLbl="revTx" presStyleIdx="2" presStyleCnt="3" custScaleX="171457" custScaleY="68249" custLinFactX="-38013" custLinFactNeighborX="-100000" custLinFactNeighborY="29809">
        <dgm:presLayoutVars>
          <dgm:bulletEnabled val="1"/>
        </dgm:presLayoutVars>
      </dgm:prSet>
      <dgm:spPr/>
    </dgm:pt>
    <dgm:pt modelId="{AE8B9E76-450B-4587-ADD0-D709E0D11B62}" type="pres">
      <dgm:prSet presAssocID="{CA2BABAF-EDAA-4496-8316-FD6EA3643E8F}" presName="circleA" presStyleLbl="node1" presStyleIdx="2" presStyleCnt="3" custLinFactX="-467036" custLinFactNeighborX="-500000" custLinFactNeighborY="38386"/>
      <dgm:spPr/>
    </dgm:pt>
    <dgm:pt modelId="{7E02D670-50CE-4DE9-9D99-A3113C1CA49F}" type="pres">
      <dgm:prSet presAssocID="{CA2BABAF-EDAA-4496-8316-FD6EA3643E8F}" presName="spaceA" presStyleCnt="0"/>
      <dgm:spPr/>
    </dgm:pt>
  </dgm:ptLst>
  <dgm:cxnLst>
    <dgm:cxn modelId="{33FC2F0C-BBBC-49D9-8DB9-87CFB664B234}" type="presOf" srcId="{45D50368-372D-4F79-95B9-B27BD239F0F6}" destId="{7103C4FE-7A4B-41EF-8814-669D0064B6EF}" srcOrd="0" destOrd="0" presId="urn:microsoft.com/office/officeart/2005/8/layout/hProcess11"/>
    <dgm:cxn modelId="{B374803A-F1D8-4C12-8B03-25954CE7DDA9}" srcId="{196543C5-093B-4437-B406-DBE4B882EA97}" destId="{C485168C-07AD-4DE6-B17E-1E96E93777D7}" srcOrd="0" destOrd="0" parTransId="{2EA2CE1F-978B-4B0A-92B2-CA23FBAEB8C0}" sibTransId="{05F43B89-7F05-43F2-A0A8-66E0914D6EC4}"/>
    <dgm:cxn modelId="{D8EBBD42-214D-4D3D-9A34-A5A6A40991CD}" srcId="{45D50368-372D-4F79-95B9-B27BD239F0F6}" destId="{15FCB7DF-D0D3-43D8-8FE5-E5FFDED6264E}" srcOrd="0" destOrd="0" parTransId="{5DD5E854-B70B-4927-93DD-9B930567F2D9}" sibTransId="{DDE76206-3F7F-4788-87BA-8C9D4D26CDB9}"/>
    <dgm:cxn modelId="{8AF7704F-B285-4A9C-BA90-65BEC6653B6C}" type="presOf" srcId="{B6A966AA-C2D0-420D-89FC-1A1AB0AD4072}" destId="{7F7D3F0A-88AE-44AB-92BC-B1AEC7CDD5CE}" srcOrd="0" destOrd="0" presId="urn:microsoft.com/office/officeart/2005/8/layout/hProcess11"/>
    <dgm:cxn modelId="{B93E1354-FC50-4D0F-81DD-4CEBA5959AFE}" type="presOf" srcId="{CA2BABAF-EDAA-4496-8316-FD6EA3643E8F}" destId="{0EA8ECEB-4BEA-4EA4-A72E-9427A4EDF870}" srcOrd="0" destOrd="0" presId="urn:microsoft.com/office/officeart/2005/8/layout/hProcess11"/>
    <dgm:cxn modelId="{9C4BE375-6187-4BD4-A343-9FC71D796AF1}" srcId="{CA2BABAF-EDAA-4496-8316-FD6EA3643E8F}" destId="{ABC1EDDD-C08B-4F9C-8453-9CEFCC2AF319}" srcOrd="0" destOrd="0" parTransId="{33D02404-349E-4E82-A8BA-C0A907006883}" sibTransId="{7D85D88C-6545-49D9-9F9D-01270187B165}"/>
    <dgm:cxn modelId="{68788A78-9180-41FF-BD09-BF4DBB52EA0D}" srcId="{B6A966AA-C2D0-420D-89FC-1A1AB0AD4072}" destId="{45D50368-372D-4F79-95B9-B27BD239F0F6}" srcOrd="0" destOrd="0" parTransId="{CDE1A78B-2AE4-4A71-9139-416C219BC84D}" sibTransId="{508ABF25-4B40-405C-9E88-248ED8B31B83}"/>
    <dgm:cxn modelId="{4011B082-09BD-4DD1-A54F-EA5AB249A3C2}" srcId="{B6A966AA-C2D0-420D-89FC-1A1AB0AD4072}" destId="{CA2BABAF-EDAA-4496-8316-FD6EA3643E8F}" srcOrd="2" destOrd="0" parTransId="{2B1B4805-2FB7-402F-86A8-587F29181C18}" sibTransId="{4498AB02-A1BF-4D28-8918-F87A89CEE23B}"/>
    <dgm:cxn modelId="{0CFCA19E-9316-4666-B978-BF8C655DDDAF}" type="presOf" srcId="{196543C5-093B-4437-B406-DBE4B882EA97}" destId="{C72ECC98-97C1-4FA6-9751-2F88545F8213}" srcOrd="0" destOrd="0" presId="urn:microsoft.com/office/officeart/2005/8/layout/hProcess11"/>
    <dgm:cxn modelId="{52499B9F-797A-43CC-89E1-64C52021BFAF}" srcId="{B6A966AA-C2D0-420D-89FC-1A1AB0AD4072}" destId="{196543C5-093B-4437-B406-DBE4B882EA97}" srcOrd="1" destOrd="0" parTransId="{41DE1F19-4A9F-48CD-A44E-6BF1D04E31EE}" sibTransId="{F264F018-7FB9-43EC-B595-B986D351AD7B}"/>
    <dgm:cxn modelId="{A780DCA0-97BB-47F1-AE52-A151606F1265}" type="presOf" srcId="{ABC1EDDD-C08B-4F9C-8453-9CEFCC2AF319}" destId="{0EA8ECEB-4BEA-4EA4-A72E-9427A4EDF870}" srcOrd="0" destOrd="1" presId="urn:microsoft.com/office/officeart/2005/8/layout/hProcess11"/>
    <dgm:cxn modelId="{F12E74E0-3FC7-4399-A4D7-928B7B4EA7A0}" type="presOf" srcId="{15FCB7DF-D0D3-43D8-8FE5-E5FFDED6264E}" destId="{7103C4FE-7A4B-41EF-8814-669D0064B6EF}" srcOrd="0" destOrd="1" presId="urn:microsoft.com/office/officeart/2005/8/layout/hProcess11"/>
    <dgm:cxn modelId="{60BF31ED-B4A4-412E-B0A4-FCF5721F407F}" type="presOf" srcId="{C485168C-07AD-4DE6-B17E-1E96E93777D7}" destId="{C72ECC98-97C1-4FA6-9751-2F88545F8213}" srcOrd="0" destOrd="1" presId="urn:microsoft.com/office/officeart/2005/8/layout/hProcess11"/>
    <dgm:cxn modelId="{7849C247-851C-4CEB-9B9D-59ABFE120C8A}" type="presParOf" srcId="{7F7D3F0A-88AE-44AB-92BC-B1AEC7CDD5CE}" destId="{1321859E-820F-42A1-A815-96F9E1091C18}" srcOrd="0" destOrd="0" presId="urn:microsoft.com/office/officeart/2005/8/layout/hProcess11"/>
    <dgm:cxn modelId="{BF45A60D-96FF-473A-B57F-CF56378654CB}" type="presParOf" srcId="{7F7D3F0A-88AE-44AB-92BC-B1AEC7CDD5CE}" destId="{0C0EFEA6-53DB-4B11-B914-678B897CA613}" srcOrd="1" destOrd="0" presId="urn:microsoft.com/office/officeart/2005/8/layout/hProcess11"/>
    <dgm:cxn modelId="{373F4474-FD59-4113-8085-E79F58FC39C7}" type="presParOf" srcId="{0C0EFEA6-53DB-4B11-B914-678B897CA613}" destId="{D1F8120B-2014-4539-8DB2-DF72EA65305F}" srcOrd="0" destOrd="0" presId="urn:microsoft.com/office/officeart/2005/8/layout/hProcess11"/>
    <dgm:cxn modelId="{6CA87CCD-3781-4E2F-A803-26D211F1164A}" type="presParOf" srcId="{D1F8120B-2014-4539-8DB2-DF72EA65305F}" destId="{7103C4FE-7A4B-41EF-8814-669D0064B6EF}" srcOrd="0" destOrd="0" presId="urn:microsoft.com/office/officeart/2005/8/layout/hProcess11"/>
    <dgm:cxn modelId="{2C783DC9-BCFF-47D6-B9A4-7620E681CE7B}" type="presParOf" srcId="{D1F8120B-2014-4539-8DB2-DF72EA65305F}" destId="{69242FCE-B1A3-4CB0-90C2-CB5EC309668C}" srcOrd="1" destOrd="0" presId="urn:microsoft.com/office/officeart/2005/8/layout/hProcess11"/>
    <dgm:cxn modelId="{51436E83-D55A-4252-9307-E6DD23BC71B1}" type="presParOf" srcId="{D1F8120B-2014-4539-8DB2-DF72EA65305F}" destId="{301F205F-64EC-4B0E-A2AD-D5977C935AF4}" srcOrd="2" destOrd="0" presId="urn:microsoft.com/office/officeart/2005/8/layout/hProcess11"/>
    <dgm:cxn modelId="{035DE029-A115-4D1B-B566-7C73919D30BD}" type="presParOf" srcId="{0C0EFEA6-53DB-4B11-B914-678B897CA613}" destId="{B3AB7B4B-B32A-45B9-A77C-F2AACFD79CA5}" srcOrd="1" destOrd="0" presId="urn:microsoft.com/office/officeart/2005/8/layout/hProcess11"/>
    <dgm:cxn modelId="{C147C24D-FED8-4C5F-A80D-D6D44BF366E1}" type="presParOf" srcId="{0C0EFEA6-53DB-4B11-B914-678B897CA613}" destId="{9B80AA7C-AE0D-4517-8F0E-3798D9078ECA}" srcOrd="2" destOrd="0" presId="urn:microsoft.com/office/officeart/2005/8/layout/hProcess11"/>
    <dgm:cxn modelId="{53793FBF-21A3-4D92-8C0F-F9CF0CAF6629}" type="presParOf" srcId="{9B80AA7C-AE0D-4517-8F0E-3798D9078ECA}" destId="{C72ECC98-97C1-4FA6-9751-2F88545F8213}" srcOrd="0" destOrd="0" presId="urn:microsoft.com/office/officeart/2005/8/layout/hProcess11"/>
    <dgm:cxn modelId="{CE6E8620-4AAD-4191-A9D9-F888C053CED8}" type="presParOf" srcId="{9B80AA7C-AE0D-4517-8F0E-3798D9078ECA}" destId="{8A3CF5DF-2912-4784-8B16-20EF1087B16D}" srcOrd="1" destOrd="0" presId="urn:microsoft.com/office/officeart/2005/8/layout/hProcess11"/>
    <dgm:cxn modelId="{6C95E7EA-2961-4ADE-BA5A-9B67FAC37BCE}" type="presParOf" srcId="{9B80AA7C-AE0D-4517-8F0E-3798D9078ECA}" destId="{AEB44FDA-4D40-47A5-BEE0-4EF9F97BF5D2}" srcOrd="2" destOrd="0" presId="urn:microsoft.com/office/officeart/2005/8/layout/hProcess11"/>
    <dgm:cxn modelId="{3BC5DF92-4D9B-42AA-A67F-99A3E4840255}" type="presParOf" srcId="{0C0EFEA6-53DB-4B11-B914-678B897CA613}" destId="{66B84C84-45A2-4C61-AA12-3A3F75DB82F8}" srcOrd="3" destOrd="0" presId="urn:microsoft.com/office/officeart/2005/8/layout/hProcess11"/>
    <dgm:cxn modelId="{FE27A33F-134B-4D24-AC36-DCCCF056641C}" type="presParOf" srcId="{0C0EFEA6-53DB-4B11-B914-678B897CA613}" destId="{8CEF5A46-4D3D-4D9F-B7F4-405723F5505C}" srcOrd="4" destOrd="0" presId="urn:microsoft.com/office/officeart/2005/8/layout/hProcess11"/>
    <dgm:cxn modelId="{94D75A07-120C-42AF-912B-044BD69E1C67}" type="presParOf" srcId="{8CEF5A46-4D3D-4D9F-B7F4-405723F5505C}" destId="{0EA8ECEB-4BEA-4EA4-A72E-9427A4EDF870}" srcOrd="0" destOrd="0" presId="urn:microsoft.com/office/officeart/2005/8/layout/hProcess11"/>
    <dgm:cxn modelId="{AF929006-0D84-43C4-AC24-C78F8617B9EC}" type="presParOf" srcId="{8CEF5A46-4D3D-4D9F-B7F4-405723F5505C}" destId="{AE8B9E76-450B-4587-ADD0-D709E0D11B62}" srcOrd="1" destOrd="0" presId="urn:microsoft.com/office/officeart/2005/8/layout/hProcess11"/>
    <dgm:cxn modelId="{9A93D057-5018-4672-A272-9B3DEF73DECA}" type="presParOf" srcId="{8CEF5A46-4D3D-4D9F-B7F4-405723F5505C}" destId="{7E02D670-50CE-4DE9-9D99-A3113C1CA49F}" srcOrd="2" destOrd="0" presId="urn:microsoft.com/office/officeart/2005/8/layout/hProcess1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1859E-820F-42A1-A815-96F9E1091C18}">
      <dsp:nvSpPr>
        <dsp:cNvPr id="0" name=""/>
        <dsp:cNvSpPr/>
      </dsp:nvSpPr>
      <dsp:spPr>
        <a:xfrm>
          <a:off x="0" y="932497"/>
          <a:ext cx="12192000" cy="124333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03C4FE-7A4B-41EF-8814-669D0064B6EF}">
      <dsp:nvSpPr>
        <dsp:cNvPr id="0" name=""/>
        <dsp:cNvSpPr/>
      </dsp:nvSpPr>
      <dsp:spPr>
        <a:xfrm>
          <a:off x="0" y="9138"/>
          <a:ext cx="3639268" cy="1243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1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Normalizing</a:t>
          </a:r>
        </a:p>
        <a:p>
          <a:pPr marL="228600" lvl="1" indent="-22860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SzPct val="80000"/>
            <a:buFont typeface="Courier New" panose="02070309020205020404" pitchFamily="49" charset="0"/>
            <a:buChar char="o"/>
          </a:pPr>
          <a:r>
            <a:rPr lang="en-IN" sz="1800" kern="1200" dirty="0"/>
            <a:t>Audio and text inputs are pre-processed into stable representations</a:t>
          </a:r>
          <a:endParaRPr lang="en-US" sz="1800" kern="1200" dirty="0"/>
        </a:p>
      </dsp:txBody>
      <dsp:txXfrm>
        <a:off x="0" y="9138"/>
        <a:ext cx="3639268" cy="1243330"/>
      </dsp:txXfrm>
    </dsp:sp>
    <dsp:sp modelId="{69242FCE-B1A3-4CB0-90C2-CB5EC309668C}">
      <dsp:nvSpPr>
        <dsp:cNvPr id="0" name=""/>
        <dsp:cNvSpPr/>
      </dsp:nvSpPr>
      <dsp:spPr>
        <a:xfrm>
          <a:off x="1174754" y="1417032"/>
          <a:ext cx="310832" cy="3108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2ECC98-97C1-4FA6-9751-2F88545F8213}">
      <dsp:nvSpPr>
        <dsp:cNvPr id="0" name=""/>
        <dsp:cNvSpPr/>
      </dsp:nvSpPr>
      <dsp:spPr>
        <a:xfrm>
          <a:off x="2107821" y="1864995"/>
          <a:ext cx="3373863" cy="12433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1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Embedding</a:t>
          </a:r>
        </a:p>
        <a:p>
          <a:pPr marL="228600" lvl="1" indent="-22860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SzPct val="80000"/>
            <a:buFont typeface="Courier New" panose="02070309020205020404" pitchFamily="49" charset="0"/>
            <a:buChar char="o"/>
          </a:pPr>
          <a:r>
            <a:rPr lang="en-US" sz="1800" kern="1200" dirty="0"/>
            <a:t>Convert audio to emotion vectors and text to semantic embeddings</a:t>
          </a:r>
        </a:p>
      </dsp:txBody>
      <dsp:txXfrm>
        <a:off x="2107821" y="1864995"/>
        <a:ext cx="3373863" cy="1243330"/>
      </dsp:txXfrm>
    </dsp:sp>
    <dsp:sp modelId="{8A3CF5DF-2912-4784-8B16-20EF1087B16D}">
      <dsp:nvSpPr>
        <dsp:cNvPr id="0" name=""/>
        <dsp:cNvSpPr/>
      </dsp:nvSpPr>
      <dsp:spPr>
        <a:xfrm>
          <a:off x="3639345" y="1398746"/>
          <a:ext cx="310832" cy="3108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A8ECEB-4BEA-4EA4-A72E-9427A4EDF870}">
      <dsp:nvSpPr>
        <dsp:cNvPr id="0" name=""/>
        <dsp:cNvSpPr/>
      </dsp:nvSpPr>
      <dsp:spPr>
        <a:xfrm>
          <a:off x="4228883" y="469316"/>
          <a:ext cx="3734249" cy="848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1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Align</a:t>
          </a:r>
        </a:p>
        <a:p>
          <a:pPr marL="228600" lvl="1" indent="-22860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SzPct val="80000"/>
            <a:buFont typeface="Courier New" panose="02070309020205020404" pitchFamily="49" charset="0"/>
            <a:buChar char="o"/>
          </a:pPr>
          <a:r>
            <a:rPr lang="en-US" sz="1800" kern="1200" dirty="0"/>
            <a:t>Synchronize modalities within a consistent temporal framework</a:t>
          </a:r>
        </a:p>
      </dsp:txBody>
      <dsp:txXfrm>
        <a:off x="4228883" y="469316"/>
        <a:ext cx="3734249" cy="848560"/>
      </dsp:txXfrm>
    </dsp:sp>
    <dsp:sp modelId="{AE8B9E76-450B-4587-ADD0-D709E0D11B62}">
      <dsp:nvSpPr>
        <dsp:cNvPr id="0" name=""/>
        <dsp:cNvSpPr/>
      </dsp:nvSpPr>
      <dsp:spPr>
        <a:xfrm>
          <a:off x="5940585" y="1419369"/>
          <a:ext cx="310832" cy="3108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95820-84BB-3447-8286-60A51307E7F2}" type="datetimeFigureOut">
              <a:rPr lang="en-US" smtClean="0"/>
              <a:t>9/18/2025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76440-F66F-F947-8EFC-EA5202ACFD2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8FC54-6AE4-6A4A-9756-823A0F1BE5A6}" type="datetimeFigureOut">
              <a:rPr lang="en-US" smtClean="0"/>
              <a:t>9/18/2025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9E9EB-07EB-9D44-9F5A-AB1FBECCD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76609C33-D605-6146-1378-F67C572F05C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04800 w 12192000"/>
              <a:gd name="connsiteY0" fmla="*/ 266701 h 6858000"/>
              <a:gd name="connsiteX1" fmla="*/ 304800 w 12192000"/>
              <a:gd name="connsiteY1" fmla="*/ 6591300 h 6858000"/>
              <a:gd name="connsiteX2" fmla="*/ 11887200 w 12192000"/>
              <a:gd name="connsiteY2" fmla="*/ 6591300 h 6858000"/>
              <a:gd name="connsiteX3" fmla="*/ 11887200 w 12192000"/>
              <a:gd name="connsiteY3" fmla="*/ 266701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304800" y="266701"/>
                </a:moveTo>
                <a:lnTo>
                  <a:pt x="304800" y="6591300"/>
                </a:lnTo>
                <a:lnTo>
                  <a:pt x="11887200" y="6591300"/>
                </a:lnTo>
                <a:lnTo>
                  <a:pt x="11887200" y="26670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7320"/>
            <a:ext cx="10515600" cy="4023360"/>
          </a:xfrm>
        </p:spPr>
        <p:txBody>
          <a:bodyPr anchor="ctr"/>
          <a:lstStyle>
            <a:lvl1pPr algn="ctr">
              <a:defRPr sz="54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DC5B68-548C-395D-B9A9-EA694F6CB59F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9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BC2AC2-003C-AACD-1271-F2F8FBE8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0656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58F50-A87C-F2A1-40E8-08F07081E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572000" cy="3429000"/>
          </a:xfrm>
          <a:noFill/>
        </p:spPr>
        <p:txBody>
          <a:bodyPr lIns="0" tIns="0" rIns="0" bIns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400"/>
              </a:spcBef>
              <a:buSzPct val="80000"/>
              <a:defRPr sz="1800" b="1"/>
            </a:lvl1pPr>
            <a:lvl2pPr marL="457200" indent="0">
              <a:lnSpc>
                <a:spcPct val="90000"/>
              </a:lnSpc>
              <a:spcBef>
                <a:spcPts val="1400"/>
              </a:spcBef>
              <a:buSzPct val="80000"/>
              <a:buNone/>
              <a:defRPr sz="1800"/>
            </a:lvl2pPr>
            <a:lvl3pPr marL="914400">
              <a:lnSpc>
                <a:spcPct val="90000"/>
              </a:lnSpc>
              <a:spcBef>
                <a:spcPts val="1400"/>
              </a:spcBef>
              <a:buSzPct val="80000"/>
              <a:defRPr sz="1800"/>
            </a:lvl3pPr>
            <a:lvl4pPr marL="914400" indent="0">
              <a:lnSpc>
                <a:spcPct val="90000"/>
              </a:lnSpc>
              <a:spcBef>
                <a:spcPts val="1400"/>
              </a:spcBef>
              <a:buSzPct val="80000"/>
              <a:buNone/>
              <a:defRPr sz="1800"/>
            </a:lvl4pPr>
            <a:lvl5pPr marL="1371600">
              <a:lnSpc>
                <a:spcPct val="90000"/>
              </a:lnSpc>
              <a:spcBef>
                <a:spcPts val="1400"/>
              </a:spcBef>
              <a:buSzPct val="80000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23B02AB-1DB6-AF79-E1B3-175C76BE5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7064" y="2377440"/>
            <a:ext cx="4645152" cy="342900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800"/>
            </a:lvl2pPr>
            <a:lvl3pPr marL="1371600">
              <a:buSzPct val="80000"/>
              <a:defRPr sz="1800"/>
            </a:lvl3pPr>
            <a:lvl4pPr marL="1828800">
              <a:buSzPct val="80000"/>
              <a:defRPr sz="1800"/>
            </a:lvl4pPr>
            <a:lvl5pPr marL="2286000">
              <a:buSzPct val="80000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2041A78-2CBE-4D73-EF5D-E65139C79DC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424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659BA83-0C6E-2A70-AED3-E386CABE6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601200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1280160" y="2377440"/>
            <a:ext cx="9619488" cy="3429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612406-06E6-DCE4-7F2F-D98836A802A6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889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663440" cy="3566160"/>
          </a:xfrm>
          <a:solidFill>
            <a:schemeClr val="accent4"/>
          </a:solidFill>
        </p:spPr>
        <p:txBody>
          <a:bodyPr lIns="365760" tIns="365760" rIns="365760" bIns="365760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buClr>
                <a:schemeClr val="tx1"/>
              </a:buClr>
              <a:buSzPct val="80000"/>
              <a:defRPr sz="1600"/>
            </a:lvl2pPr>
            <a:lvl3pPr marL="1371600">
              <a:buClr>
                <a:schemeClr val="tx1"/>
              </a:buClr>
              <a:buSzPct val="80000"/>
              <a:defRPr sz="1400"/>
            </a:lvl3pPr>
            <a:lvl4pPr marL="1828800">
              <a:buClr>
                <a:schemeClr val="tx1"/>
              </a:buClr>
              <a:buSzPct val="80000"/>
              <a:defRPr sz="1200"/>
            </a:lvl4pPr>
            <a:lvl5pPr marL="2286000"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377440"/>
            <a:ext cx="4663440" cy="3566160"/>
          </a:xfrm>
          <a:solidFill>
            <a:schemeClr val="accent4"/>
          </a:solidFill>
        </p:spPr>
        <p:txBody>
          <a:bodyPr lIns="365760" tIns="365760" rIns="365760" bIns="365760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sz="1800" cap="all" baseline="0"/>
            </a:lvl1pPr>
            <a:lvl2pPr marL="914400">
              <a:buClr>
                <a:schemeClr val="tx1"/>
              </a:buClr>
              <a:buSzPct val="80000"/>
              <a:defRPr sz="1600"/>
            </a:lvl2pPr>
            <a:lvl3pPr marL="1371600">
              <a:buClr>
                <a:schemeClr val="tx1"/>
              </a:buClr>
              <a:buSzPct val="80000"/>
              <a:defRPr sz="1400"/>
            </a:lvl3pPr>
            <a:lvl4pPr marL="1828800">
              <a:buClr>
                <a:schemeClr val="tx1"/>
              </a:buClr>
              <a:buSzPct val="80000"/>
              <a:defRPr sz="1200"/>
            </a:lvl4pPr>
            <a:lvl5pPr marL="2286000"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1554B7-BB36-76F6-DD79-11088AA69E8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39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163824"/>
            <a:ext cx="10515600" cy="2322576"/>
          </a:xfrm>
          <a:prstGeom prst="rect">
            <a:avLst/>
          </a:prstGeom>
          <a:noFill/>
        </p:spPr>
        <p:txBody>
          <a:bodyPr wrap="square" bIns="0" anchor="ctr"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548640"/>
            <a:ext cx="2286000" cy="2286000"/>
          </a:xfrm>
          <a:prstGeom prst="ellipse">
            <a:avLst/>
          </a:prstGeom>
        </p:spPr>
        <p:txBody>
          <a:bodyPr anchor="t"/>
          <a:lstStyle>
            <a:lvl1pPr marL="0" indent="0" algn="ctr">
              <a:buNone/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6044184"/>
            <a:ext cx="9116568" cy="365760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CE7D81-1954-1B1F-C0AC-21C85AFD3C1E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738F023-8BDF-71DB-D6AB-776F7C6413B2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3581400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  <a:gd name="connsiteX4" fmla="*/ 0 w 3581400"/>
              <a:gd name="connsiteY4" fmla="*/ 6172201 h 6858000"/>
              <a:gd name="connsiteX5" fmla="*/ 2971800 w 3581400"/>
              <a:gd name="connsiteY5" fmla="*/ 6172201 h 6858000"/>
              <a:gd name="connsiteX6" fmla="*/ 2971800 w 3581400"/>
              <a:gd name="connsiteY6" fmla="*/ 685800 h 6858000"/>
              <a:gd name="connsiteX7" fmla="*/ 0 w 3581400"/>
              <a:gd name="connsiteY7" fmla="*/ 6858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6172201"/>
                </a:lnTo>
                <a:lnTo>
                  <a:pt x="2971800" y="6172201"/>
                </a:lnTo>
                <a:lnTo>
                  <a:pt x="2971800" y="685800"/>
                </a:lnTo>
                <a:lnTo>
                  <a:pt x="0" y="6858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4114800" cy="2286000"/>
          </a:xfrm>
        </p:spPr>
        <p:txBody>
          <a:bodyPr/>
          <a:lstStyle>
            <a:lvl1pPr>
              <a:defRPr sz="32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3566160"/>
            <a:ext cx="4114800" cy="2651760"/>
          </a:xfrm>
        </p:spPr>
        <p:txBody>
          <a:bodyPr>
            <a:normAutofit/>
          </a:bodyPr>
          <a:lstStyle>
            <a:lvl1pPr marL="457200" indent="-457200">
              <a:lnSpc>
                <a:spcPct val="100000"/>
              </a:lnSpc>
              <a:spcBef>
                <a:spcPts val="14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2400" cap="all" spc="0" baseline="0"/>
            </a:lvl1pPr>
            <a:lvl2pPr marL="914400">
              <a:defRPr spc="0" baseline="0"/>
            </a:lvl2pPr>
            <a:lvl3pPr marL="1371600">
              <a:defRPr spc="0" baseline="0"/>
            </a:lvl3pPr>
            <a:lvl4pPr marL="1828800">
              <a:defRPr spc="0" baseline="0"/>
            </a:lvl4pPr>
            <a:lvl5pPr marL="2286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87568" y="1435608"/>
            <a:ext cx="5897880" cy="397764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23EB7E3-3953-BAB4-1B15-383082C6C31E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16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2697480"/>
            <a:ext cx="10515600" cy="2606040"/>
          </a:xfrm>
        </p:spPr>
        <p:txBody>
          <a:bodyPr anchor="ctr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6044184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952" cy="23682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3AD4F0-8C4C-FC68-2450-06419A6D0131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A510974D-B222-2876-052D-21F0E075D288}"/>
              </a:ext>
            </a:extLst>
          </p:cNvPr>
          <p:cNvSpPr/>
          <p:nvPr userDrawn="1"/>
        </p:nvSpPr>
        <p:spPr>
          <a:xfrm>
            <a:off x="0" y="0"/>
            <a:ext cx="12192000" cy="4457700"/>
          </a:xfrm>
          <a:custGeom>
            <a:avLst/>
            <a:gdLst>
              <a:gd name="connsiteX0" fmla="*/ 0 w 12192000"/>
              <a:gd name="connsiteY0" fmla="*/ 0 h 4457700"/>
              <a:gd name="connsiteX1" fmla="*/ 12192000 w 12192000"/>
              <a:gd name="connsiteY1" fmla="*/ 0 h 4457700"/>
              <a:gd name="connsiteX2" fmla="*/ 12192000 w 12192000"/>
              <a:gd name="connsiteY2" fmla="*/ 4457700 h 4457700"/>
              <a:gd name="connsiteX3" fmla="*/ 11563350 w 12192000"/>
              <a:gd name="connsiteY3" fmla="*/ 4457700 h 4457700"/>
              <a:gd name="connsiteX4" fmla="*/ 11563350 w 12192000"/>
              <a:gd name="connsiteY4" fmla="*/ 685800 h 4457700"/>
              <a:gd name="connsiteX5" fmla="*/ 628650 w 12192000"/>
              <a:gd name="connsiteY5" fmla="*/ 685800 h 4457700"/>
              <a:gd name="connsiteX6" fmla="*/ 628650 w 12192000"/>
              <a:gd name="connsiteY6" fmla="*/ 4457700 h 4457700"/>
              <a:gd name="connsiteX7" fmla="*/ 0 w 12192000"/>
              <a:gd name="connsiteY7" fmla="*/ 4457700 h 44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457700">
                <a:moveTo>
                  <a:pt x="0" y="0"/>
                </a:moveTo>
                <a:lnTo>
                  <a:pt x="12192000" y="0"/>
                </a:lnTo>
                <a:lnTo>
                  <a:pt x="12192000" y="4457700"/>
                </a:lnTo>
                <a:lnTo>
                  <a:pt x="11563350" y="4457700"/>
                </a:lnTo>
                <a:lnTo>
                  <a:pt x="11563350" y="685800"/>
                </a:lnTo>
                <a:lnTo>
                  <a:pt x="628650" y="685800"/>
                </a:lnTo>
                <a:lnTo>
                  <a:pt x="628650" y="4457700"/>
                </a:lnTo>
                <a:lnTo>
                  <a:pt x="0" y="44577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408" y="1143000"/>
            <a:ext cx="10241280" cy="22860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75688" y="3803904"/>
            <a:ext cx="8046720" cy="9144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1A471A-8A28-B00F-72E9-849D5E6B7257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2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BB82FF-5339-5456-4D30-0C2DA7907AAE}"/>
              </a:ext>
            </a:extLst>
          </p:cNvPr>
          <p:cNvSpPr/>
          <p:nvPr userDrawn="1"/>
        </p:nvSpPr>
        <p:spPr>
          <a:xfrm>
            <a:off x="0" y="0"/>
            <a:ext cx="356616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0096" y="1097280"/>
            <a:ext cx="6217920" cy="1828800"/>
          </a:xfrm>
        </p:spPr>
        <p:txBody>
          <a:bodyPr/>
          <a:lstStyle>
            <a:lvl1pPr>
              <a:defRPr sz="32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C39A257-2366-FF6B-67AD-9342B6B0B6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0096" y="3429000"/>
            <a:ext cx="6217920" cy="2743200"/>
          </a:xfrm>
        </p:spPr>
        <p:txBody>
          <a:bodyPr>
            <a:normAutofit/>
          </a:bodyPr>
          <a:lstStyle>
            <a:lvl1pPr marL="457200">
              <a:spcBef>
                <a:spcPts val="1400"/>
              </a:spcBef>
              <a:buSzPct val="80000"/>
              <a:defRPr cap="all" spc="0" baseline="0"/>
            </a:lvl1pPr>
            <a:lvl2pPr marL="914400">
              <a:buSzPct val="80000"/>
              <a:defRPr spc="0" baseline="0"/>
            </a:lvl2pPr>
            <a:lvl3pPr marL="1371600">
              <a:buSzPct val="80000"/>
              <a:defRPr spc="0" baseline="0"/>
            </a:lvl3pPr>
            <a:lvl4pPr marL="1828800">
              <a:buSzPct val="80000"/>
              <a:defRPr spc="0" baseline="0"/>
            </a:lvl4pPr>
            <a:lvl5pPr marL="2286000">
              <a:buSzPct val="80000"/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DA4A755-28B6-5A01-94AB-C3CCC4368885}"/>
              </a:ext>
            </a:extLst>
          </p:cNvPr>
          <p:cNvCxnSpPr>
            <a:cxnSpLocks/>
          </p:cNvCxnSpPr>
          <p:nvPr userDrawn="1"/>
        </p:nvCxnSpPr>
        <p:spPr>
          <a:xfrm>
            <a:off x="5340096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33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481328"/>
            <a:ext cx="9144000" cy="3895344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4248" y="1920240"/>
            <a:ext cx="8229600" cy="3017520"/>
          </a:xfrm>
        </p:spPr>
        <p:txBody>
          <a:bodyPr anchor="ctr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483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BCF04C-49F6-66E8-41A0-B3C371944EA1}"/>
              </a:ext>
            </a:extLst>
          </p:cNvPr>
          <p:cNvSpPr/>
          <p:nvPr userDrawn="1"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3931920"/>
            <a:ext cx="5029200" cy="18288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DE351D0-FB9C-3473-AF28-52927741728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80160" y="548640"/>
            <a:ext cx="3017520" cy="301752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5472" y="731520"/>
            <a:ext cx="4306824" cy="5394960"/>
          </a:xfrm>
        </p:spPr>
        <p:txBody>
          <a:bodyPr anchor="b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cap="all" baseline="0"/>
            </a:lvl1pPr>
            <a:lvl2pPr marL="914400">
              <a:buClr>
                <a:schemeClr val="tx1"/>
              </a:buClr>
              <a:buSzPct val="80000"/>
              <a:defRPr/>
            </a:lvl2pPr>
            <a:lvl3pPr marL="1371600">
              <a:buClr>
                <a:schemeClr val="tx1"/>
              </a:buClr>
              <a:buSzPct val="80000"/>
              <a:defRPr/>
            </a:lvl3pPr>
            <a:lvl4pPr marL="1828800">
              <a:buClr>
                <a:schemeClr val="tx1"/>
              </a:buClr>
              <a:buSzPct val="80000"/>
              <a:defRPr/>
            </a:lvl4pPr>
            <a:lvl5pPr marL="2286000">
              <a:buClr>
                <a:schemeClr val="tx1"/>
              </a:buClr>
              <a:buSzPct val="8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1171EC5-29BE-C106-1E9B-0CBDB598A131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621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663440" cy="3566160"/>
          </a:xfrm>
          <a:solidFill>
            <a:schemeClr val="accent1">
              <a:lumMod val="20000"/>
              <a:lumOff val="80000"/>
            </a:schemeClr>
          </a:solidFill>
        </p:spPr>
        <p:txBody>
          <a:bodyPr lIns="365760" tIns="365760" rIns="365760" bIns="365760">
            <a:normAutofit/>
          </a:bodyPr>
          <a:lstStyle>
            <a:lvl1pPr marL="457200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lnSpc>
                <a:spcPct val="90000"/>
              </a:lnSpc>
              <a:buClr>
                <a:schemeClr val="tx1"/>
              </a:buClr>
              <a:buSzPct val="80000"/>
              <a:defRPr sz="1600"/>
            </a:lvl2pPr>
            <a:lvl3pPr marL="1371600">
              <a:lnSpc>
                <a:spcPct val="90000"/>
              </a:lnSpc>
              <a:buClr>
                <a:schemeClr val="tx1"/>
              </a:buClr>
              <a:buSzPct val="80000"/>
              <a:defRPr sz="1400"/>
            </a:lvl3pPr>
            <a:lvl4pPr marL="1828800">
              <a:lnSpc>
                <a:spcPct val="90000"/>
              </a:lnSpc>
              <a:buClr>
                <a:schemeClr val="tx1"/>
              </a:buClr>
              <a:buSzPct val="80000"/>
              <a:defRPr sz="1200"/>
            </a:lvl4pPr>
            <a:lvl5pPr marL="2286000">
              <a:lnSpc>
                <a:spcPct val="90000"/>
              </a:lnSpc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377440"/>
            <a:ext cx="4663440" cy="3566160"/>
          </a:xfrm>
          <a:solidFill>
            <a:schemeClr val="accent1">
              <a:lumMod val="20000"/>
              <a:lumOff val="80000"/>
            </a:schemeClr>
          </a:solidFill>
        </p:spPr>
        <p:txBody>
          <a:bodyPr lIns="365760" tIns="365760" rIns="365760" bIns="365760">
            <a:normAutofit/>
          </a:bodyPr>
          <a:lstStyle>
            <a:lvl1pPr marL="457200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lnSpc>
                <a:spcPct val="90000"/>
              </a:lnSpc>
              <a:buClr>
                <a:schemeClr val="tx1"/>
              </a:buClr>
              <a:buSzPct val="80000"/>
              <a:defRPr sz="1600"/>
            </a:lvl2pPr>
            <a:lvl3pPr marL="1371600">
              <a:lnSpc>
                <a:spcPct val="90000"/>
              </a:lnSpc>
              <a:buClr>
                <a:schemeClr val="tx1"/>
              </a:buClr>
              <a:buSzPct val="80000"/>
              <a:defRPr sz="1400"/>
            </a:lvl3pPr>
            <a:lvl4pPr marL="1828800">
              <a:lnSpc>
                <a:spcPct val="90000"/>
              </a:lnSpc>
              <a:buClr>
                <a:schemeClr val="tx1"/>
              </a:buClr>
              <a:buSzPct val="80000"/>
              <a:defRPr sz="1200"/>
            </a:lvl4pPr>
            <a:lvl5pPr marL="2286000">
              <a:lnSpc>
                <a:spcPct val="90000"/>
              </a:lnSpc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1554B7-BB36-76F6-DD79-11088AA69E8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8108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BC2AC2-003C-AACD-1271-F2F8FBE8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5029200" cy="18288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58F50-A87C-F2A1-40E8-08F07081E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84848" y="1097280"/>
            <a:ext cx="4572000" cy="182880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600"/>
            </a:lvl2pPr>
            <a:lvl3pPr marL="1371600">
              <a:buSzPct val="80000"/>
              <a:defRPr sz="1400"/>
            </a:lvl3pPr>
            <a:lvl4pPr marL="1828800">
              <a:buSzPct val="80000"/>
              <a:defRPr sz="1200"/>
            </a:lvl4pPr>
            <a:lvl5pPr marL="2286000"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23B02AB-1DB6-AF79-E1B3-175C76BE5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3172968"/>
            <a:ext cx="10076688" cy="310896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600"/>
            </a:lvl2pPr>
            <a:lvl3pPr marL="1371600">
              <a:buSzPct val="80000"/>
              <a:defRPr sz="1400"/>
            </a:lvl3pPr>
            <a:lvl4pPr marL="1828800">
              <a:buSzPct val="80000"/>
              <a:defRPr sz="1200"/>
            </a:lvl4pPr>
            <a:lvl5pPr marL="2286000"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2041A78-2CBE-4D73-EF5D-E65139C79DC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774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8A08F60-CEF1-832D-D403-282EA76C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0624" y="6019801"/>
            <a:ext cx="457200" cy="1841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cap="all" spc="2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74" r:id="rId3"/>
    <p:sldLayoutId id="2147483675" r:id="rId4"/>
    <p:sldLayoutId id="2147483664" r:id="rId5"/>
    <p:sldLayoutId id="2147483676" r:id="rId6"/>
    <p:sldLayoutId id="2147483677" r:id="rId7"/>
    <p:sldLayoutId id="2147483681" r:id="rId8"/>
    <p:sldLayoutId id="2147483682" r:id="rId9"/>
    <p:sldLayoutId id="2147483683" r:id="rId10"/>
    <p:sldLayoutId id="2147483680" r:id="rId11"/>
    <p:sldLayoutId id="2147483684" r:id="rId12"/>
    <p:sldLayoutId id="2147483673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4572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Courier New" panose="02070309020205020404" pitchFamily="49" charset="0"/>
        <a:buChar char="o"/>
        <a:defRPr sz="2400" b="0" i="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5E10E9-9AB7-0642-D4C4-DDFDAB7B5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4240" y="295984"/>
            <a:ext cx="7203520" cy="1466246"/>
          </a:xfrm>
        </p:spPr>
        <p:txBody>
          <a:bodyPr/>
          <a:lstStyle/>
          <a:p>
            <a:r>
              <a:rPr lang="en-US" sz="2400" b="1" dirty="0"/>
              <a:t>THE 16th INTERNATIONAL IEEE CONFERENCE ON COMPUTING, COMMUNICATION AND NETWORKING TECHNOLOGIES (ICCCNT - 2025)</a:t>
            </a:r>
            <a:endParaRPr lang="en-US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1307D8B-2864-21B6-1CE1-B605F29281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8487" y="5288780"/>
            <a:ext cx="8955024" cy="127323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000" dirty="0">
                <a:latin typeface="Daytona Condensed" panose="020B0506030503040204" pitchFamily="34" charset="0"/>
              </a:rPr>
              <a:t>Presented By </a:t>
            </a:r>
          </a:p>
          <a:p>
            <a:r>
              <a:rPr lang="en-US" sz="2000" dirty="0">
                <a:solidFill>
                  <a:srgbClr val="002060"/>
                </a:solidFill>
                <a:latin typeface="Daytona Condensed" panose="020B0506030503040204" pitchFamily="34" charset="0"/>
              </a:rPr>
              <a:t>Mr. Tanzeel Ahmad</a:t>
            </a:r>
          </a:p>
          <a:p>
            <a:r>
              <a:rPr lang="en-US" sz="2000" dirty="0">
                <a:solidFill>
                  <a:srgbClr val="002060"/>
                </a:solidFill>
                <a:latin typeface="Daytona Condensed" panose="020B0506030503040204" pitchFamily="34" charset="0"/>
              </a:rPr>
              <a:t>Bennett university greater Noida, Uttar Pradesh, India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5B2A86-B1E1-58C6-4963-0CFF1FDFB195}"/>
              </a:ext>
            </a:extLst>
          </p:cNvPr>
          <p:cNvSpPr txBox="1"/>
          <p:nvPr/>
        </p:nvSpPr>
        <p:spPr>
          <a:xfrm>
            <a:off x="2758530" y="1932863"/>
            <a:ext cx="667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ytona" panose="020F0502020204030204" pitchFamily="34" charset="0"/>
              </a:rPr>
              <a:t>July 6 - 11, 2025, IIT - Indore, Madhya Pradesh, India.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5902019-0202-10DF-95D6-00F361536518}"/>
              </a:ext>
            </a:extLst>
          </p:cNvPr>
          <p:cNvCxnSpPr>
            <a:cxnSpLocks/>
          </p:cNvCxnSpPr>
          <p:nvPr/>
        </p:nvCxnSpPr>
        <p:spPr>
          <a:xfrm>
            <a:off x="1515809" y="2529773"/>
            <a:ext cx="9458515" cy="0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AACFAAA-A83E-FC4B-99CC-6FB91FD849D5}"/>
              </a:ext>
            </a:extLst>
          </p:cNvPr>
          <p:cNvSpPr txBox="1"/>
          <p:nvPr/>
        </p:nvSpPr>
        <p:spPr>
          <a:xfrm>
            <a:off x="2238756" y="2781223"/>
            <a:ext cx="7714488" cy="830997"/>
          </a:xfrm>
          <a:prstGeom prst="rect">
            <a:avLst/>
          </a:prstGeom>
          <a:solidFill>
            <a:schemeClr val="accent4">
              <a:lumMod val="1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bg1"/>
                </a:solidFill>
                <a:latin typeface="Daytona Condensed" panose="020F0502020204030204" pitchFamily="34" charset="0"/>
              </a:rPr>
              <a:t>Adaptive Multimodal AI Assistant with Emotion</a:t>
            </a:r>
          </a:p>
          <a:p>
            <a:pPr algn="ctr"/>
            <a:r>
              <a:rPr lang="en-IN" sz="2400" dirty="0">
                <a:solidFill>
                  <a:schemeClr val="bg1"/>
                </a:solidFill>
                <a:latin typeface="Daytona Condensed" panose="020F0502020204030204" pitchFamily="34" charset="0"/>
              </a:rPr>
              <a:t>and Sentiment Awareness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CD402F-2965-AA5C-B11D-501C0A1F3F03}"/>
              </a:ext>
            </a:extLst>
          </p:cNvPr>
          <p:cNvSpPr txBox="1"/>
          <p:nvPr/>
        </p:nvSpPr>
        <p:spPr>
          <a:xfrm>
            <a:off x="2238756" y="4194816"/>
            <a:ext cx="77144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Authors:</a:t>
            </a:r>
            <a:br>
              <a:rPr lang="en-US" dirty="0"/>
            </a:br>
            <a:r>
              <a:rPr lang="en-GB" b="1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Tanzeel Ahmad</a:t>
            </a:r>
            <a:r>
              <a:rPr lang="en-GB" b="1" baseline="30000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1</a:t>
            </a:r>
            <a:r>
              <a:rPr lang="en-GB" b="1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,</a:t>
            </a:r>
            <a:r>
              <a:rPr lang="en-GB" b="1" baseline="30000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 </a:t>
            </a:r>
            <a:r>
              <a:rPr lang="en-IN" b="1" dirty="0">
                <a:solidFill>
                  <a:srgbClr val="002060"/>
                </a:solidFill>
                <a:latin typeface="Daytona Light" panose="020F0502020204030204" pitchFamily="34" charset="0"/>
              </a:rPr>
              <a:t>Kuldeep Chaurasia</a:t>
            </a:r>
            <a:r>
              <a:rPr lang="en-GB" b="1" baseline="30000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2</a:t>
            </a:r>
            <a:r>
              <a:rPr lang="en-GB" b="1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, </a:t>
            </a:r>
            <a:r>
              <a:rPr lang="en-IN" b="1" dirty="0">
                <a:solidFill>
                  <a:srgbClr val="002060"/>
                </a:solidFill>
                <a:latin typeface="Daytona Light" panose="020F0502020204030204" pitchFamily="34" charset="0"/>
              </a:rPr>
              <a:t>Gaurav Kumar Jaiswal</a:t>
            </a:r>
            <a:r>
              <a:rPr lang="en-GB" b="1" baseline="30000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3</a:t>
            </a:r>
            <a:r>
              <a:rPr lang="en-GB" b="1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, </a:t>
            </a:r>
            <a:r>
              <a:rPr lang="en-IN" b="1" dirty="0">
                <a:solidFill>
                  <a:srgbClr val="002060"/>
                </a:solidFill>
                <a:latin typeface="Daytona Light" panose="020F0502020204030204" pitchFamily="34" charset="0"/>
              </a:rPr>
              <a:t>Mukund Pratap Singh</a:t>
            </a:r>
            <a:r>
              <a:rPr lang="en-GB" b="1" baseline="30000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4</a:t>
            </a:r>
            <a:r>
              <a:rPr lang="en-GB" b="1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 ,</a:t>
            </a:r>
            <a:r>
              <a:rPr lang="en-IN" b="1" dirty="0">
                <a:solidFill>
                  <a:srgbClr val="002060"/>
                </a:solidFill>
                <a:latin typeface="Daytona Light" panose="020F0502020204030204" pitchFamily="34" charset="0"/>
              </a:rPr>
              <a:t> Jatin Bisht</a:t>
            </a:r>
            <a:r>
              <a:rPr lang="en-GB" b="1" baseline="30000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5</a:t>
            </a:r>
            <a:r>
              <a:rPr lang="en-GB" b="1" dirty="0">
                <a:solidFill>
                  <a:srgbClr val="002060"/>
                </a:solidFill>
                <a:latin typeface="Daytona Light" panose="020F0502020204030204" pitchFamily="34" charset="0"/>
                <a:ea typeface="SimSun" panose="02010600030101010101" pitchFamily="2" charset="-122"/>
              </a:rPr>
              <a:t> </a:t>
            </a:r>
            <a:endParaRPr lang="en-IN" b="1" dirty="0">
              <a:solidFill>
                <a:srgbClr val="002060"/>
              </a:solidFill>
              <a:latin typeface="Daytona Light" panose="020F0502020204030204" pitchFamily="34" charset="0"/>
            </a:endParaRPr>
          </a:p>
        </p:txBody>
      </p:sp>
      <p:pic>
        <p:nvPicPr>
          <p:cNvPr id="1026" name="Picture 2" descr="ICCCNT 2025 (Indore) - 16th International Conference on Computing,  Communication and Networking Technologies (ICCCNT) -- showsbee.com">
            <a:extLst>
              <a:ext uri="{FF2B5EF4-FFF2-40B4-BE49-F238E27FC236}">
                <a16:creationId xmlns:a16="http://schemas.microsoft.com/office/drawing/2014/main" id="{620B8DC7-B9B5-0BB5-B0FC-202821CCC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46" y="413392"/>
            <a:ext cx="2105976" cy="182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IT Indore - Wikipedia">
            <a:extLst>
              <a:ext uri="{FF2B5EF4-FFF2-40B4-BE49-F238E27FC236}">
                <a16:creationId xmlns:a16="http://schemas.microsoft.com/office/drawing/2014/main" id="{E3D4023F-1814-9872-39F7-F8D2612B6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0652" y="295984"/>
            <a:ext cx="1900301" cy="2063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FC7994-7037-2C1C-4133-5562A65C8A82}"/>
              </a:ext>
            </a:extLst>
          </p:cNvPr>
          <p:cNvSpPr txBox="1"/>
          <p:nvPr/>
        </p:nvSpPr>
        <p:spPr>
          <a:xfrm>
            <a:off x="5268467" y="3740167"/>
            <a:ext cx="1655064" cy="369332"/>
          </a:xfrm>
          <a:prstGeom prst="rect">
            <a:avLst/>
          </a:prstGeom>
          <a:solidFill>
            <a:schemeClr val="accent4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PAPER ID - 6077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4AFA1B7-A797-6419-E8BC-C7B6DCA6A19F}"/>
              </a:ext>
            </a:extLst>
          </p:cNvPr>
          <p:cNvCxnSpPr>
            <a:cxnSpLocks/>
          </p:cNvCxnSpPr>
          <p:nvPr/>
        </p:nvCxnSpPr>
        <p:spPr>
          <a:xfrm>
            <a:off x="1515808" y="6562016"/>
            <a:ext cx="9458515" cy="0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215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960120"/>
            <a:ext cx="3438144" cy="2267712"/>
          </a:xfrm>
          <a:noFill/>
        </p:spPr>
        <p:txBody>
          <a:bodyPr anchor="t" anchorCtr="0"/>
          <a:lstStyle/>
          <a:p>
            <a:pPr algn="ctr"/>
            <a:r>
              <a:rPr lang="en-US" dirty="0"/>
              <a:t>Multimodal Input Processing and Fusion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33088" y="729548"/>
            <a:ext cx="7443216" cy="2267712"/>
          </a:xfrm>
          <a:noFill/>
        </p:spPr>
        <p:txBody>
          <a:bodyPr>
            <a:noAutofit/>
          </a:bodyPr>
          <a:lstStyle/>
          <a:p>
            <a:r>
              <a:rPr lang="en-US" b="1" dirty="0"/>
              <a:t>Audio</a:t>
            </a:r>
            <a:r>
              <a:rPr lang="en-US" dirty="0"/>
              <a:t> is transcribed via Whisper and analyzed by Wav2Vec2, while </a:t>
            </a:r>
            <a:r>
              <a:rPr lang="en-US" b="1" dirty="0"/>
              <a:t>text</a:t>
            </a:r>
            <a:r>
              <a:rPr lang="en-US" dirty="0"/>
              <a:t> is processed using </a:t>
            </a:r>
            <a:r>
              <a:rPr lang="en-US" dirty="0" err="1"/>
              <a:t>RoBERTa</a:t>
            </a:r>
            <a:r>
              <a:rPr lang="en-US" dirty="0"/>
              <a:t>/XLM-R for emotion and sentiment cues.</a:t>
            </a:r>
          </a:p>
          <a:p>
            <a:r>
              <a:rPr lang="en-US" dirty="0"/>
              <a:t>A </a:t>
            </a:r>
            <a:r>
              <a:rPr lang="en-US" b="1" dirty="0"/>
              <a:t>Sentiment Fusion Layer</a:t>
            </a:r>
            <a:r>
              <a:rPr lang="en-US" dirty="0"/>
              <a:t> combines both modalities to drive emotionally aligned responses, adapting tone and personality.</a:t>
            </a:r>
          </a:p>
          <a:p>
            <a:r>
              <a:rPr lang="en-US" b="1" dirty="0"/>
              <a:t>Fallback mechanisms</a:t>
            </a:r>
            <a:r>
              <a:rPr lang="en-US" dirty="0"/>
              <a:t> (for ASR, LLM, and TTS) are managed by an MDP-based Modality Router to ensure continuity even with partial input or failures.</a:t>
            </a:r>
          </a:p>
        </p:txBody>
      </p:sp>
      <p:graphicFrame>
        <p:nvGraphicFramePr>
          <p:cNvPr id="5" name="Content Placeholder 4" descr="Basic timeline SmartArt graphic">
            <a:extLst>
              <a:ext uri="{FF2B5EF4-FFF2-40B4-BE49-F238E27FC236}">
                <a16:creationId xmlns:a16="http://schemas.microsoft.com/office/drawing/2014/main" id="{2DA25F38-CDC8-7982-99AE-8D5A8ECABC8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30254708"/>
              </p:ext>
            </p:extLst>
          </p:nvPr>
        </p:nvGraphicFramePr>
        <p:xfrm>
          <a:off x="0" y="3749675"/>
          <a:ext cx="121920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24ACB2C-D643-F2E8-616E-1D9C0E7B8FCF}"/>
              </a:ext>
            </a:extLst>
          </p:cNvPr>
          <p:cNvSpPr txBox="1"/>
          <p:nvPr/>
        </p:nvSpPr>
        <p:spPr>
          <a:xfrm>
            <a:off x="6986016" y="5649412"/>
            <a:ext cx="2843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Fusion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Merge emotion vectors with semantic features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2D98EC-6881-A8C6-EBA8-6C2079203647}"/>
              </a:ext>
            </a:extLst>
          </p:cNvPr>
          <p:cNvSpPr txBox="1"/>
          <p:nvPr/>
        </p:nvSpPr>
        <p:spPr>
          <a:xfrm>
            <a:off x="8764540" y="3973667"/>
            <a:ext cx="31272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Classify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Predict emotional state with a shared representation</a:t>
            </a:r>
            <a:endParaRPr lang="en-IN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622FCD-2665-466D-1C72-7FFEEA921A3E}"/>
              </a:ext>
            </a:extLst>
          </p:cNvPr>
          <p:cNvSpPr/>
          <p:nvPr/>
        </p:nvSpPr>
        <p:spPr>
          <a:xfrm>
            <a:off x="8252492" y="5148421"/>
            <a:ext cx="310832" cy="310832"/>
          </a:xfrm>
          <a:prstGeom prst="ellipse">
            <a:avLst/>
          </a:prstGeom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280A85D-0712-7C22-73E7-A06F62AFCD8B}"/>
              </a:ext>
            </a:extLst>
          </p:cNvPr>
          <p:cNvSpPr/>
          <p:nvPr/>
        </p:nvSpPr>
        <p:spPr>
          <a:xfrm>
            <a:off x="10172732" y="5120989"/>
            <a:ext cx="310832" cy="310832"/>
          </a:xfrm>
          <a:prstGeom prst="ellipse">
            <a:avLst/>
          </a:prstGeom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592" y="978408"/>
            <a:ext cx="3355848" cy="941832"/>
          </a:xfrm>
        </p:spPr>
        <p:txBody>
          <a:bodyPr anchor="t" anchorCtr="0">
            <a:normAutofit/>
          </a:bodyPr>
          <a:lstStyle/>
          <a:p>
            <a:pPr algn="ctr"/>
            <a:r>
              <a:rPr lang="en-IN" dirty="0"/>
              <a:t>Experiments &amp; Results-I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20440" y="215648"/>
            <a:ext cx="4572000" cy="280187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IN" sz="1400" b="1" dirty="0"/>
              <a:t>Data Preprocessing:</a:t>
            </a:r>
            <a:endParaRPr lang="en-IN" sz="1400" dirty="0"/>
          </a:p>
          <a:p>
            <a:r>
              <a:rPr lang="en-IN" sz="1400" b="1" dirty="0"/>
              <a:t>Audio</a:t>
            </a:r>
            <a:r>
              <a:rPr lang="en-IN" sz="1400" dirty="0"/>
              <a:t>: VAD using </a:t>
            </a:r>
            <a:r>
              <a:rPr lang="en-IN" sz="1400" dirty="0" err="1"/>
              <a:t>Silero</a:t>
            </a:r>
            <a:r>
              <a:rPr lang="en-IN" sz="1400" dirty="0"/>
              <a:t>, 16kHz resampling, Wav2Vec2 embeddings</a:t>
            </a:r>
          </a:p>
          <a:p>
            <a:r>
              <a:rPr lang="en-IN" sz="1400" b="1" dirty="0"/>
              <a:t>Text</a:t>
            </a:r>
            <a:r>
              <a:rPr lang="en-IN" sz="1400" dirty="0"/>
              <a:t>: </a:t>
            </a:r>
            <a:r>
              <a:rPr lang="en-IN" sz="1400" dirty="0" err="1"/>
              <a:t>SpaCy</a:t>
            </a:r>
            <a:r>
              <a:rPr lang="en-IN" sz="1400" dirty="0"/>
              <a:t> normalization, tokenization, NER, </a:t>
            </a:r>
            <a:r>
              <a:rPr lang="en-IN" sz="1400" dirty="0" err="1"/>
              <a:t>subword</a:t>
            </a:r>
            <a:r>
              <a:rPr lang="en-IN" sz="1400" dirty="0"/>
              <a:t> encoding</a:t>
            </a:r>
          </a:p>
          <a:p>
            <a:r>
              <a:rPr lang="en-IN" sz="1400" b="1" dirty="0"/>
              <a:t>Speaker </a:t>
            </a:r>
            <a:r>
              <a:rPr lang="en-IN" sz="1400" b="1" dirty="0" err="1"/>
              <a:t>Diarization</a:t>
            </a:r>
            <a:r>
              <a:rPr lang="en-IN" sz="1400" dirty="0"/>
              <a:t>: </a:t>
            </a:r>
            <a:r>
              <a:rPr lang="en-IN" sz="1400" dirty="0" err="1"/>
              <a:t>PyAnnote</a:t>
            </a:r>
            <a:r>
              <a:rPr lang="en-IN" sz="1400" dirty="0"/>
              <a:t> for conversation segmentation</a:t>
            </a:r>
          </a:p>
          <a:p>
            <a:r>
              <a:rPr lang="en-IN" sz="1400" b="1" dirty="0"/>
              <a:t>Data Splits</a:t>
            </a:r>
            <a:r>
              <a:rPr lang="en-IN" sz="1400" dirty="0"/>
              <a:t>: 70% Train / 15% Validation / 15% Test (Stratified &amp; speaker-disjoint)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38A55F6-BB65-ABE5-A330-5132279A8A3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38403495"/>
              </p:ext>
            </p:extLst>
          </p:nvPr>
        </p:nvGraphicFramePr>
        <p:xfrm>
          <a:off x="1280160" y="3326515"/>
          <a:ext cx="10076691" cy="2801872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925750">
                  <a:extLst>
                    <a:ext uri="{9D8B030D-6E8A-4147-A177-3AD203B41FA5}">
                      <a16:colId xmlns:a16="http://schemas.microsoft.com/office/drawing/2014/main" val="3639560293"/>
                    </a:ext>
                  </a:extLst>
                </a:gridCol>
                <a:gridCol w="1605746">
                  <a:extLst>
                    <a:ext uri="{9D8B030D-6E8A-4147-A177-3AD203B41FA5}">
                      <a16:colId xmlns:a16="http://schemas.microsoft.com/office/drawing/2014/main" val="1230165084"/>
                    </a:ext>
                  </a:extLst>
                </a:gridCol>
                <a:gridCol w="1192291">
                  <a:extLst>
                    <a:ext uri="{9D8B030D-6E8A-4147-A177-3AD203B41FA5}">
                      <a16:colId xmlns:a16="http://schemas.microsoft.com/office/drawing/2014/main" val="4087173948"/>
                    </a:ext>
                  </a:extLst>
                </a:gridCol>
                <a:gridCol w="1189709">
                  <a:extLst>
                    <a:ext uri="{9D8B030D-6E8A-4147-A177-3AD203B41FA5}">
                      <a16:colId xmlns:a16="http://schemas.microsoft.com/office/drawing/2014/main" val="1441019116"/>
                    </a:ext>
                  </a:extLst>
                </a:gridCol>
                <a:gridCol w="3633003">
                  <a:extLst>
                    <a:ext uri="{9D8B030D-6E8A-4147-A177-3AD203B41FA5}">
                      <a16:colId xmlns:a16="http://schemas.microsoft.com/office/drawing/2014/main" val="4061601741"/>
                    </a:ext>
                  </a:extLst>
                </a:gridCol>
                <a:gridCol w="1530192">
                  <a:extLst>
                    <a:ext uri="{9D8B030D-6E8A-4147-A177-3AD203B41FA5}">
                      <a16:colId xmlns:a16="http://schemas.microsoft.com/office/drawing/2014/main" val="525537442"/>
                    </a:ext>
                  </a:extLst>
                </a:gridCol>
              </a:tblGrid>
              <a:tr h="250571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Dataset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Modality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# Samples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# Classes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Emotions Covered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Language(s)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extLst>
                  <a:ext uri="{0D108BD9-81ED-4DB2-BD59-A6C34878D82A}">
                    <a16:rowId xmlns:a16="http://schemas.microsoft.com/office/drawing/2014/main" val="2160205801"/>
                  </a:ext>
                </a:extLst>
              </a:tr>
              <a:tr h="46014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RAVDESS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Speech (audio)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1,440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8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neutral, calm, happy, sad, angry, fearful, surprise, disgust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English (North American)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extLst>
                  <a:ext uri="{0D108BD9-81ED-4DB2-BD59-A6C34878D82A}">
                    <a16:rowId xmlns:a16="http://schemas.microsoft.com/office/drawing/2014/main" val="2332342148"/>
                  </a:ext>
                </a:extLst>
              </a:tr>
              <a:tr h="250571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CREMA-D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Speech (audio)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7,442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6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neutral, happy, sad, angry, fearful, disgust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English (US)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extLst>
                  <a:ext uri="{0D108BD9-81ED-4DB2-BD59-A6C34878D82A}">
                    <a16:rowId xmlns:a16="http://schemas.microsoft.com/office/drawing/2014/main" val="2971621437"/>
                  </a:ext>
                </a:extLst>
              </a:tr>
              <a:tr h="46014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IEMOCAP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Multimodal (speech + text)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~10,000 utterances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6 (commonly used)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angry, happy (excited), sad, neutral, frustrated, surprised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English (US)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extLst>
                  <a:ext uri="{0D108BD9-81ED-4DB2-BD59-A6C34878D82A}">
                    <a16:rowId xmlns:a16="http://schemas.microsoft.com/office/drawing/2014/main" val="3913314203"/>
                  </a:ext>
                </a:extLst>
              </a:tr>
              <a:tr h="46014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MELD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Multimodal (audio + text)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13,708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7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anger, disgust, sadness, joy, surprise, fear, neutral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English (TV dialogues)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extLst>
                  <a:ext uri="{0D108BD9-81ED-4DB2-BD59-A6C34878D82A}">
                    <a16:rowId xmlns:a16="http://schemas.microsoft.com/office/drawing/2014/main" val="790118516"/>
                  </a:ext>
                </a:extLst>
              </a:tr>
              <a:tr h="46014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GoEmotions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Text (social media)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58,000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27 + neutral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fine-grained emotions (e.g., admiration, grief, joy, etc.) + neutral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English (web text)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extLst>
                  <a:ext uri="{0D108BD9-81ED-4DB2-BD59-A6C34878D82A}">
                    <a16:rowId xmlns:a16="http://schemas.microsoft.com/office/drawing/2014/main" val="1987713032"/>
                  </a:ext>
                </a:extLst>
              </a:tr>
              <a:tr h="460146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DailyDialog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Text (dialogues)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13,118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7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anger, disgust, fear, happiness, sadness, surprise, neutral</a:t>
                      </a:r>
                      <a:endParaRPr lang="en-IN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English (dialogues)</a:t>
                      </a:r>
                      <a:endParaRPr lang="en-IN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87" marR="5387" marT="5387" marB="5387" anchor="ctr"/>
                </a:tc>
                <a:extLst>
                  <a:ext uri="{0D108BD9-81ED-4DB2-BD59-A6C34878D82A}">
                    <a16:rowId xmlns:a16="http://schemas.microsoft.com/office/drawing/2014/main" val="192221561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2632B5D-F9E3-7275-DC36-7731A14D43F5}"/>
              </a:ext>
            </a:extLst>
          </p:cNvPr>
          <p:cNvSpPr txBox="1"/>
          <p:nvPr/>
        </p:nvSpPr>
        <p:spPr>
          <a:xfrm>
            <a:off x="8092440" y="215648"/>
            <a:ext cx="388010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Training Approach:</a:t>
            </a:r>
            <a:endParaRPr lang="en-IN" sz="1400" dirty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400" b="1" dirty="0"/>
              <a:t>Text Models</a:t>
            </a:r>
            <a:r>
              <a:rPr lang="en-IN" sz="1400" dirty="0"/>
              <a:t>: XLM-R (sentiment), </a:t>
            </a:r>
            <a:r>
              <a:rPr lang="en-IN" sz="1400" dirty="0" err="1"/>
              <a:t>DistilRoBERTa</a:t>
            </a:r>
            <a:r>
              <a:rPr lang="en-IN" sz="1400" dirty="0"/>
              <a:t> (emotion)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400" b="1" dirty="0"/>
              <a:t>Speech Models</a:t>
            </a:r>
            <a:r>
              <a:rPr lang="en-IN" sz="1400" dirty="0"/>
              <a:t>: Wav2Vec2 fine-tuned on SUPERB benchmark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400" b="1" dirty="0"/>
              <a:t>Fusion</a:t>
            </a:r>
            <a:r>
              <a:rPr lang="en-IN" sz="1400" dirty="0"/>
              <a:t>: Valence-weighted strategy with dynamic confidence weighting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IN" sz="1400" b="1" dirty="0"/>
              <a:t>Fallbacks</a:t>
            </a:r>
            <a:r>
              <a:rPr lang="en-IN" sz="1400" dirty="0"/>
              <a:t>: Falcon-7B (LLM), </a:t>
            </a:r>
            <a:r>
              <a:rPr lang="en-IN" sz="1400" dirty="0" err="1"/>
              <a:t>gTTS</a:t>
            </a:r>
            <a:r>
              <a:rPr lang="en-IN" sz="1400" dirty="0"/>
              <a:t>/pyttsx3 (TTS), Manual text in low-ASR cases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5029200" cy="1828800"/>
          </a:xfrm>
        </p:spPr>
        <p:txBody>
          <a:bodyPr anchor="t" anchorCtr="0">
            <a:normAutofit/>
          </a:bodyPr>
          <a:lstStyle/>
          <a:p>
            <a:r>
              <a:rPr lang="en-IN" dirty="0"/>
              <a:t>Experiments &amp; Results-II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97E1094-2741-6C8F-8DD0-C9BA32BC667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815285025"/>
              </p:ext>
            </p:extLst>
          </p:nvPr>
        </p:nvGraphicFramePr>
        <p:xfrm>
          <a:off x="1057275" y="2679319"/>
          <a:ext cx="10077450" cy="37693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79575">
                  <a:extLst>
                    <a:ext uri="{9D8B030D-6E8A-4147-A177-3AD203B41FA5}">
                      <a16:colId xmlns:a16="http://schemas.microsoft.com/office/drawing/2014/main" val="1601423390"/>
                    </a:ext>
                  </a:extLst>
                </a:gridCol>
                <a:gridCol w="1679575">
                  <a:extLst>
                    <a:ext uri="{9D8B030D-6E8A-4147-A177-3AD203B41FA5}">
                      <a16:colId xmlns:a16="http://schemas.microsoft.com/office/drawing/2014/main" val="1161323900"/>
                    </a:ext>
                  </a:extLst>
                </a:gridCol>
                <a:gridCol w="1679575">
                  <a:extLst>
                    <a:ext uri="{9D8B030D-6E8A-4147-A177-3AD203B41FA5}">
                      <a16:colId xmlns:a16="http://schemas.microsoft.com/office/drawing/2014/main" val="2022662925"/>
                    </a:ext>
                  </a:extLst>
                </a:gridCol>
                <a:gridCol w="1679575">
                  <a:extLst>
                    <a:ext uri="{9D8B030D-6E8A-4147-A177-3AD203B41FA5}">
                      <a16:colId xmlns:a16="http://schemas.microsoft.com/office/drawing/2014/main" val="1280135289"/>
                    </a:ext>
                  </a:extLst>
                </a:gridCol>
                <a:gridCol w="1679575">
                  <a:extLst>
                    <a:ext uri="{9D8B030D-6E8A-4147-A177-3AD203B41FA5}">
                      <a16:colId xmlns:a16="http://schemas.microsoft.com/office/drawing/2014/main" val="376678288"/>
                    </a:ext>
                  </a:extLst>
                </a:gridCol>
                <a:gridCol w="1679575">
                  <a:extLst>
                    <a:ext uri="{9D8B030D-6E8A-4147-A177-3AD203B41FA5}">
                      <a16:colId xmlns:a16="http://schemas.microsoft.com/office/drawing/2014/main" val="6107712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100" b="1" dirty="0"/>
                        <a:t>Model Name</a:t>
                      </a:r>
                      <a:endParaRPr lang="en-IN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Accuracy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F1 Score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Recall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Precision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Comment</a:t>
                      </a:r>
                      <a:endParaRPr lang="en-IN" sz="11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569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100" b="1"/>
                        <a:t>Text-Only (RoBERTa/XLM-R)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84.2%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83.7%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83.1%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84.3%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Strong on text sentiment, but lacks tonal/emotional nuance.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9601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100" b="1"/>
                        <a:t>Speech-Only (Wav2Vec2)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81.3%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80.5%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80.0%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80.8%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Accurate on clean speech, degrades in noise.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5328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100" b="1"/>
                        <a:t>Model 1: BiLSTM + GRU + SNN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89.5%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88.3%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87.9%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88.7%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First proposed hybrid deep model — strong at temporal emotion learning.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2208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100" b="1"/>
                        <a:t>Model 2: VGG-style Deep GRU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88.1%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87.2%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86.4%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87.8%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VGG-inspired GRU blocks improve depth; slightly lower than Model 1.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3526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100" b="1"/>
                        <a:t>Fallback LLM Only (OpenHermes)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86.0%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85.6%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85.2%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85.9%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High fluency but dependent on emotional prompting quality.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7071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100" b="1"/>
                        <a:t>Multimodal Fusion (NeuroSentient)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91.4%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90.3%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89.7%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100" b="1"/>
                        <a:t>90.6%</a:t>
                      </a:r>
                      <a:endParaRPr lang="en-IN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Final fused pipeline — best performance; robust to modality dropout.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7340951"/>
                  </a:ext>
                </a:extLst>
              </a:tr>
            </a:tbl>
          </a:graphicData>
        </a:graphic>
      </p:graphicFrame>
      <p:graphicFrame>
        <p:nvGraphicFramePr>
          <p:cNvPr id="6" name="Table Placeholder 5">
            <a:extLst>
              <a:ext uri="{FF2B5EF4-FFF2-40B4-BE49-F238E27FC236}">
                <a16:creationId xmlns:a16="http://schemas.microsoft.com/office/drawing/2014/main" id="{1856D26B-EBE6-E03D-527A-73547A2D7004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27570935"/>
              </p:ext>
            </p:extLst>
          </p:nvPr>
        </p:nvGraphicFramePr>
        <p:xfrm>
          <a:off x="6506448" y="465201"/>
          <a:ext cx="4502437" cy="1828801"/>
        </p:xfrm>
        <a:graphic>
          <a:graphicData uri="http://schemas.openxmlformats.org/drawingml/2006/table">
            <a:tbl>
              <a:tblPr/>
              <a:tblGrid>
                <a:gridCol w="1770921">
                  <a:extLst>
                    <a:ext uri="{9D8B030D-6E8A-4147-A177-3AD203B41FA5}">
                      <a16:colId xmlns:a16="http://schemas.microsoft.com/office/drawing/2014/main" val="496079705"/>
                    </a:ext>
                  </a:extLst>
                </a:gridCol>
                <a:gridCol w="1006119">
                  <a:extLst>
                    <a:ext uri="{9D8B030D-6E8A-4147-A177-3AD203B41FA5}">
                      <a16:colId xmlns:a16="http://schemas.microsoft.com/office/drawing/2014/main" val="3476267297"/>
                    </a:ext>
                  </a:extLst>
                </a:gridCol>
                <a:gridCol w="1725397">
                  <a:extLst>
                    <a:ext uri="{9D8B030D-6E8A-4147-A177-3AD203B41FA5}">
                      <a16:colId xmlns:a16="http://schemas.microsoft.com/office/drawing/2014/main" val="4258027254"/>
                    </a:ext>
                  </a:extLst>
                </a:gridCol>
              </a:tblGrid>
              <a:tr h="287095">
                <a:tc>
                  <a:txBody>
                    <a:bodyPr/>
                    <a:lstStyle/>
                    <a:p>
                      <a:r>
                        <a:rPr lang="en-IN" sz="1300" dirty="0"/>
                        <a:t>Metric</a:t>
                      </a:r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No Prompt</a:t>
                      </a:r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With EmotionPrompt</a:t>
                      </a:r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745831"/>
                  </a:ext>
                </a:extLst>
              </a:tr>
              <a:tr h="483758">
                <a:tc>
                  <a:txBody>
                    <a:bodyPr/>
                    <a:lstStyle/>
                    <a:p>
                      <a:r>
                        <a:rPr lang="en-IN" sz="1300" b="1" dirty="0"/>
                        <a:t>Emotion Coherence Score</a:t>
                      </a:r>
                      <a:endParaRPr lang="en-IN" sz="1300" dirty="0"/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63.2%</a:t>
                      </a:r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b="1"/>
                        <a:t>87.6%</a:t>
                      </a:r>
                      <a:endParaRPr lang="en-IN" sz="1300"/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635382"/>
                  </a:ext>
                </a:extLst>
              </a:tr>
              <a:tr h="483758">
                <a:tc>
                  <a:txBody>
                    <a:bodyPr/>
                    <a:lstStyle/>
                    <a:p>
                      <a:r>
                        <a:rPr lang="en-IN" sz="1300" b="1"/>
                        <a:t>Empathy (Human rating)</a:t>
                      </a:r>
                      <a:endParaRPr lang="en-IN" sz="1300"/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3.1 / 5</a:t>
                      </a:r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b="1"/>
                        <a:t>4.4 / 5</a:t>
                      </a:r>
                      <a:endParaRPr lang="en-IN" sz="1300"/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6877256"/>
                  </a:ext>
                </a:extLst>
              </a:tr>
              <a:tr h="287095">
                <a:tc>
                  <a:txBody>
                    <a:bodyPr/>
                    <a:lstStyle/>
                    <a:p>
                      <a:r>
                        <a:rPr lang="en-IN" sz="1300" b="1"/>
                        <a:t>Appropriateness</a:t>
                      </a:r>
                      <a:endParaRPr lang="en-IN" sz="1300"/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3.4 / 5</a:t>
                      </a:r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b="1"/>
                        <a:t>4.6 / 5</a:t>
                      </a:r>
                      <a:endParaRPr lang="en-IN" sz="1300"/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998366"/>
                  </a:ext>
                </a:extLst>
              </a:tr>
              <a:tr h="287095">
                <a:tc>
                  <a:txBody>
                    <a:bodyPr/>
                    <a:lstStyle/>
                    <a:p>
                      <a:r>
                        <a:rPr lang="en-IN" sz="1300" b="1"/>
                        <a:t>Fluency</a:t>
                      </a:r>
                      <a:endParaRPr lang="en-IN" sz="1300"/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3.7 / 5</a:t>
                      </a:r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b="1" dirty="0"/>
                        <a:t>4.5 / 5</a:t>
                      </a:r>
                      <a:endParaRPr lang="en-IN" sz="1300" dirty="0"/>
                    </a:p>
                  </a:txBody>
                  <a:tcPr marL="64209" marR="64209" marT="32105" marB="3210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6578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663440" cy="4261104"/>
          </a:xfrm>
          <a:solidFill>
            <a:schemeClr val="accent4"/>
          </a:solidFill>
        </p:spPr>
        <p:txBody>
          <a:bodyPr vert="horz" lIns="365760" tIns="365760" rIns="365760" bIns="365760" rtlCol="0" anchor="t">
            <a:noAutofit/>
          </a:bodyPr>
          <a:lstStyle/>
          <a:p>
            <a:r>
              <a:rPr lang="en-US" dirty="0"/>
              <a:t>NeuroSentient presents a dual-modality, fallback-resilient architecture for robust emotion recognition.</a:t>
            </a:r>
          </a:p>
          <a:p>
            <a:r>
              <a:rPr lang="en-US" dirty="0"/>
              <a:t>It fuses speech and text features using state-of-the-art models under real-world conditions.</a:t>
            </a:r>
          </a:p>
          <a:p>
            <a:r>
              <a:rPr lang="en-US" dirty="0"/>
              <a:t>The system achieves high accuracy and macro-F1 across MELD, RAVDESS, and </a:t>
            </a:r>
            <a:r>
              <a:rPr lang="en-US" dirty="0" err="1"/>
              <a:t>GoEmotions</a:t>
            </a:r>
            <a:r>
              <a:rPr lang="en-US" dirty="0"/>
              <a:t> benchmarks.</a:t>
            </a:r>
          </a:p>
          <a:p>
            <a:r>
              <a:rPr lang="en-US" dirty="0"/>
              <a:t>This work advances empathetic, offline-capable AI assistants with strong generalization.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377440"/>
            <a:ext cx="4663440" cy="4261104"/>
          </a:xfrm>
          <a:solidFill>
            <a:schemeClr val="accent4"/>
          </a:solidFill>
        </p:spPr>
        <p:txBody>
          <a:bodyPr vert="horz" lIns="365760" tIns="365760" rIns="365760" bIns="365760" rtlCol="0" anchor="t">
            <a:normAutofit lnSpcReduction="10000"/>
          </a:bodyPr>
          <a:lstStyle/>
          <a:p>
            <a:r>
              <a:rPr lang="en-US" dirty="0"/>
              <a:t>Incorporate visual cues for full tri-modal emotion recognition.</a:t>
            </a:r>
          </a:p>
          <a:p>
            <a:r>
              <a:rPr lang="en-US" dirty="0"/>
              <a:t>Introduce long-term emotion tracking using memory-augmented LLMs.</a:t>
            </a:r>
          </a:p>
          <a:p>
            <a:r>
              <a:rPr lang="en-US" dirty="0"/>
              <a:t>Optimize the system for real-time, low-resource deployment on edge devices.</a:t>
            </a:r>
          </a:p>
          <a:p>
            <a:r>
              <a:rPr lang="en-US" dirty="0"/>
              <a:t>Enhance explainability and enable user correction to build trust and control.</a:t>
            </a:r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FC9A1-3373-FF18-BDCE-7FABEE22E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293591"/>
            <a:ext cx="10268712" cy="914400"/>
          </a:xfrm>
        </p:spPr>
        <p:txBody>
          <a:bodyPr/>
          <a:lstStyle/>
          <a:p>
            <a:pPr algn="ctr"/>
            <a:r>
              <a:rPr lang="en-US" dirty="0"/>
              <a:t>References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B82CE6-EE18-BE47-814B-AFAA1F0EE209}"/>
              </a:ext>
            </a:extLst>
          </p:cNvPr>
          <p:cNvSpPr txBox="1"/>
          <p:nvPr/>
        </p:nvSpPr>
        <p:spPr>
          <a:xfrm>
            <a:off x="612648" y="1207991"/>
            <a:ext cx="11091672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400" b="1" dirty="0"/>
              <a:t>[1] </a:t>
            </a:r>
            <a:r>
              <a:rPr lang="en-IN" sz="2400" dirty="0"/>
              <a:t>Radford, A., et al. "Robust Speech Recognition via Large-Scale Weak Supervision." </a:t>
            </a:r>
            <a:r>
              <a:rPr lang="en-IN" sz="2400" i="1" dirty="0"/>
              <a:t>Whisper</a:t>
            </a:r>
            <a:r>
              <a:rPr lang="en-IN" sz="2400" dirty="0"/>
              <a:t>, OpenAI, 2022.</a:t>
            </a:r>
          </a:p>
          <a:p>
            <a:pPr>
              <a:buNone/>
            </a:pPr>
            <a:r>
              <a:rPr lang="en-IN" sz="2400" b="1" dirty="0"/>
              <a:t>[2] </a:t>
            </a:r>
            <a:r>
              <a:rPr lang="en-IN" sz="2400" dirty="0" err="1"/>
              <a:t>Baevski</a:t>
            </a:r>
            <a:r>
              <a:rPr lang="en-IN" sz="2400" dirty="0"/>
              <a:t>, A., et al. “Wav2Vec 2.0: A Framework for Self-Supervised Learning of Speech Representations.” </a:t>
            </a:r>
            <a:r>
              <a:rPr lang="en-IN" sz="2400" i="1" dirty="0" err="1"/>
              <a:t>NeurIPS</a:t>
            </a:r>
            <a:r>
              <a:rPr lang="en-IN" sz="2400" dirty="0"/>
              <a:t>, 2020.</a:t>
            </a:r>
          </a:p>
          <a:p>
            <a:pPr>
              <a:buNone/>
            </a:pPr>
            <a:r>
              <a:rPr lang="en-IN" sz="2400" b="1" dirty="0"/>
              <a:t>[3] </a:t>
            </a:r>
            <a:r>
              <a:rPr lang="en-IN" sz="2400" dirty="0"/>
              <a:t>Liu, Y., et al. "</a:t>
            </a:r>
            <a:r>
              <a:rPr lang="en-IN" sz="2400" dirty="0" err="1"/>
              <a:t>RoBERTa</a:t>
            </a:r>
            <a:r>
              <a:rPr lang="en-IN" sz="2400" dirty="0"/>
              <a:t>: A Robustly Optimized BERT Pretraining Approach." </a:t>
            </a:r>
            <a:r>
              <a:rPr lang="en-IN" sz="2400" i="1" dirty="0" err="1"/>
              <a:t>arXiv</a:t>
            </a:r>
            <a:r>
              <a:rPr lang="en-IN" sz="2400" i="1" dirty="0"/>
              <a:t> preprint arXiv:1907.11692</a:t>
            </a:r>
            <a:r>
              <a:rPr lang="en-IN" sz="2400" dirty="0"/>
              <a:t>, 2019.</a:t>
            </a:r>
          </a:p>
          <a:p>
            <a:pPr>
              <a:buNone/>
            </a:pPr>
            <a:r>
              <a:rPr lang="en-IN" sz="2400" b="1" dirty="0"/>
              <a:t>[4] </a:t>
            </a:r>
            <a:r>
              <a:rPr lang="en-IN" sz="2400" dirty="0"/>
              <a:t>Goyal, P., et al. "</a:t>
            </a:r>
            <a:r>
              <a:rPr lang="en-IN" sz="2400" dirty="0" err="1"/>
              <a:t>MemoCMT</a:t>
            </a:r>
            <a:r>
              <a:rPr lang="en-IN" sz="2400" dirty="0"/>
              <a:t>: Memory-Augmented Cross-Modal Transformer for Emotion Recognition." </a:t>
            </a:r>
            <a:r>
              <a:rPr lang="en-IN" sz="2400" i="1" dirty="0"/>
              <a:t>IEEE Transactions on Affective Computing</a:t>
            </a:r>
            <a:r>
              <a:rPr lang="en-IN" sz="2400" dirty="0"/>
              <a:t>, 2023.</a:t>
            </a:r>
          </a:p>
          <a:p>
            <a:pPr>
              <a:buNone/>
            </a:pPr>
            <a:r>
              <a:rPr lang="en-IN" sz="2400" b="1" dirty="0"/>
              <a:t>[5] </a:t>
            </a:r>
            <a:r>
              <a:rPr lang="en-IN" sz="2400" dirty="0"/>
              <a:t>Mistral AI. "OpenHermes-2.5-Mistral and its fine-tuned Emotional Dialogue Capabilities." </a:t>
            </a:r>
            <a:r>
              <a:rPr lang="en-IN" sz="2400" i="1" dirty="0" err="1"/>
              <a:t>HuggingFace</a:t>
            </a:r>
            <a:r>
              <a:rPr lang="en-IN" sz="2400" i="1" dirty="0"/>
              <a:t> Model Card</a:t>
            </a:r>
            <a:r>
              <a:rPr lang="en-IN" sz="2400" dirty="0"/>
              <a:t>, 2023.</a:t>
            </a:r>
          </a:p>
          <a:p>
            <a:pPr>
              <a:buNone/>
            </a:pPr>
            <a:r>
              <a:rPr lang="en-IN" sz="2400" b="1" dirty="0"/>
              <a:t>[6] </a:t>
            </a:r>
            <a:r>
              <a:rPr lang="en-IN" sz="2400" dirty="0"/>
              <a:t>Huang, P., et al. "Emotion-</a:t>
            </a:r>
            <a:r>
              <a:rPr lang="en-IN" sz="2400" dirty="0" err="1"/>
              <a:t>LLaMA</a:t>
            </a:r>
            <a:r>
              <a:rPr lang="en-IN" sz="2400" dirty="0"/>
              <a:t>: Fine-Tuning </a:t>
            </a:r>
            <a:r>
              <a:rPr lang="en-IN" sz="2400" dirty="0" err="1"/>
              <a:t>LLaMA</a:t>
            </a:r>
            <a:r>
              <a:rPr lang="en-IN" sz="2400" dirty="0"/>
              <a:t> with Emotion Conditioning for Empathetic Dialogue." </a:t>
            </a:r>
            <a:r>
              <a:rPr lang="en-IN" sz="2400" i="1" dirty="0" err="1"/>
              <a:t>arXiv</a:t>
            </a:r>
            <a:r>
              <a:rPr lang="en-IN" sz="2400" i="1" dirty="0"/>
              <a:t> preprint arXiv:2309.10877</a:t>
            </a:r>
            <a:r>
              <a:rPr lang="en-IN" sz="2400" dirty="0"/>
              <a:t>, 2023.</a:t>
            </a:r>
          </a:p>
          <a:p>
            <a:r>
              <a:rPr lang="en-IN" sz="2400" b="1" dirty="0"/>
              <a:t>[7] </a:t>
            </a:r>
            <a:r>
              <a:rPr lang="en-IN" sz="2400" dirty="0"/>
              <a:t>Sun, Y., et al. “Bark TTS: High-Fidelity Speech Synthesis via Audio-Language Models.” </a:t>
            </a:r>
            <a:r>
              <a:rPr lang="en-IN" sz="2400" i="1" dirty="0" err="1"/>
              <a:t>arXiv</a:t>
            </a:r>
            <a:r>
              <a:rPr lang="en-IN" sz="2400" i="1" dirty="0"/>
              <a:t> preprint arXiv:2305.10403</a:t>
            </a:r>
            <a:r>
              <a:rPr lang="en-IN" sz="2400" dirty="0"/>
              <a:t>, 2023.</a:t>
            </a:r>
          </a:p>
        </p:txBody>
      </p:sp>
    </p:spTree>
    <p:extLst>
      <p:ext uri="{BB962C8B-B14F-4D97-AF65-F5344CB8AC3E}">
        <p14:creationId xmlns:p14="http://schemas.microsoft.com/office/powerpoint/2010/main" val="490481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39FA-84F2-3624-49D6-32B9E036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163824"/>
            <a:ext cx="10515600" cy="2322576"/>
          </a:xfrm>
          <a:noFill/>
        </p:spPr>
        <p:txBody>
          <a:bodyPr bIns="0" anchor="ctr" anchorCtr="0"/>
          <a:lstStyle/>
          <a:p>
            <a:r>
              <a:rPr lang="en-US" dirty="0"/>
              <a:t>Thank you</a:t>
            </a:r>
          </a:p>
        </p:txBody>
      </p:sp>
      <p:pic>
        <p:nvPicPr>
          <p:cNvPr id="7" name="Picture Placeholder 25" descr="Bacteria cultured in a petri dish for a laboratory or a scientific investigation">
            <a:extLst>
              <a:ext uri="{FF2B5EF4-FFF2-40B4-BE49-F238E27FC236}">
                <a16:creationId xmlns:a16="http://schemas.microsoft.com/office/drawing/2014/main" id="{F46DA087-2662-0725-53F9-CF835D1DC8F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" r="74"/>
          <a:stretch/>
        </p:blipFill>
        <p:spPr>
          <a:xfrm>
            <a:off x="4953000" y="548640"/>
            <a:ext cx="2286000" cy="2286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04BCD3-171F-C06E-AC4E-108832525D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6044184"/>
            <a:ext cx="9116568" cy="365760"/>
          </a:xfrm>
        </p:spPr>
        <p:txBody>
          <a:bodyPr anchor="t" anchorCtr="0"/>
          <a:lstStyle/>
          <a:p>
            <a:r>
              <a:rPr lang="en-US" dirty="0"/>
              <a:t>Tanzeel </a:t>
            </a:r>
            <a:r>
              <a:rPr lang="en-US" dirty="0" err="1"/>
              <a:t>ahmad</a:t>
            </a:r>
            <a:r>
              <a:rPr lang="en-US" dirty="0"/>
              <a:t> | tanzeelahmad18@yahoo.com </a:t>
            </a:r>
          </a:p>
        </p:txBody>
      </p:sp>
    </p:spTree>
    <p:extLst>
      <p:ext uri="{BB962C8B-B14F-4D97-AF65-F5344CB8AC3E}">
        <p14:creationId xmlns:p14="http://schemas.microsoft.com/office/powerpoint/2010/main" val="487522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B422-1287-FCEB-63CE-599FDC846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64592"/>
            <a:ext cx="4114800" cy="676656"/>
          </a:xfrm>
        </p:spPr>
        <p:txBody>
          <a:bodyPr/>
          <a:lstStyle/>
          <a:p>
            <a:r>
              <a:rPr lang="en-US" dirty="0"/>
              <a:t>Agenda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8CD2-9585-7E51-5359-D52935A77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841248"/>
            <a:ext cx="3977640" cy="585216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Motivation &amp; problem</a:t>
            </a:r>
          </a:p>
          <a:p>
            <a:r>
              <a:rPr lang="en-US" dirty="0"/>
              <a:t>reLated Work </a:t>
            </a:r>
          </a:p>
          <a:p>
            <a:r>
              <a:rPr lang="en-IN" dirty="0"/>
              <a:t>System Architecture </a:t>
            </a:r>
            <a:endParaRPr lang="en-US" dirty="0"/>
          </a:p>
          <a:p>
            <a:r>
              <a:rPr lang="en-US" dirty="0"/>
              <a:t>Methodology</a:t>
            </a:r>
          </a:p>
          <a:p>
            <a:r>
              <a:rPr lang="en-IN" dirty="0"/>
              <a:t>Datasets &amp; Data Splits</a:t>
            </a:r>
          </a:p>
          <a:p>
            <a:r>
              <a:rPr lang="en-US" dirty="0"/>
              <a:t>Multimodal Input Processing and Fusion Strategy</a:t>
            </a:r>
          </a:p>
          <a:p>
            <a:r>
              <a:rPr lang="en-IN" dirty="0"/>
              <a:t>Experiments &amp; Results</a:t>
            </a:r>
          </a:p>
          <a:p>
            <a:r>
              <a:rPr lang="en-IN" dirty="0"/>
              <a:t>Conclusion &amp; Future Work</a:t>
            </a:r>
          </a:p>
          <a:p>
            <a:r>
              <a:rPr lang="en-IN" dirty="0"/>
              <a:t>References</a:t>
            </a:r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FA3D41E-091C-B671-449C-8DC2BB112A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6002" b="6002"/>
          <a:stretch>
            <a:fillRect/>
          </a:stretch>
        </p:blipFill>
        <p:spPr>
          <a:xfrm>
            <a:off x="5688013" y="1435100"/>
            <a:ext cx="5897562" cy="397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866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2124" y="2142744"/>
            <a:ext cx="9998964" cy="1338072"/>
          </a:xfrm>
          <a:noFill/>
        </p:spPr>
        <p:txBody>
          <a:bodyPr anchor="ctr" anchorCtr="0">
            <a:no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246120"/>
            <a:ext cx="12188952" cy="3611880"/>
          </a:xfrm>
          <a:noFill/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Traditional conversational AI systems often rely solely on text or audio, limiting their emotional awareness.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We introduce </a:t>
            </a:r>
            <a:r>
              <a:rPr lang="en-US" b="1" dirty="0"/>
              <a:t>NeuroSentient</a:t>
            </a:r>
            <a:r>
              <a:rPr lang="en-US" dirty="0"/>
              <a:t>, a </a:t>
            </a:r>
            <a:r>
              <a:rPr lang="en-US" b="1" dirty="0"/>
              <a:t>multimodal, resilient AI assistant</a:t>
            </a:r>
            <a:r>
              <a:rPr lang="en-US" dirty="0"/>
              <a:t> capable of inferring user emotion from both speech and text streams.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 system is engineered to maintain consistent emotional understanding under </a:t>
            </a:r>
            <a:r>
              <a:rPr lang="en-US" b="1" dirty="0"/>
              <a:t>adverse conditions</a:t>
            </a:r>
            <a:r>
              <a:rPr lang="en-US" dirty="0"/>
              <a:t>, including </a:t>
            </a:r>
            <a:r>
              <a:rPr lang="en-US" b="1" dirty="0"/>
              <a:t>background noise</a:t>
            </a:r>
            <a:r>
              <a:rPr lang="en-US" dirty="0"/>
              <a:t>, </a:t>
            </a:r>
            <a:r>
              <a:rPr lang="en-US" b="1" dirty="0"/>
              <a:t>modality failure</a:t>
            </a:r>
            <a:r>
              <a:rPr lang="en-US" dirty="0"/>
              <a:t>, and </a:t>
            </a:r>
            <a:r>
              <a:rPr lang="en-US" b="1" dirty="0"/>
              <a:t>offline settings</a:t>
            </a:r>
            <a:r>
              <a:rPr lang="en-US" dirty="0"/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It is there to implement </a:t>
            </a:r>
            <a:r>
              <a:rPr lang="en-US" b="1" dirty="0"/>
              <a:t>dynamic fallback strategies</a:t>
            </a:r>
            <a:r>
              <a:rPr lang="en-US" dirty="0"/>
              <a:t> to ensure system robustness and conversational continuity.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Design a scalable, </a:t>
            </a:r>
            <a:r>
              <a:rPr lang="en-US" b="1" dirty="0"/>
              <a:t>offline-capable</a:t>
            </a:r>
            <a:r>
              <a:rPr lang="en-US" dirty="0"/>
              <a:t>, and </a:t>
            </a:r>
            <a:r>
              <a:rPr lang="en-US" b="1" dirty="0"/>
              <a:t>emotionally adaptive AI assistant</a:t>
            </a:r>
            <a:r>
              <a:rPr lang="en-US" dirty="0"/>
              <a:t> for real-world deployment.</a:t>
            </a:r>
          </a:p>
        </p:txBody>
      </p:sp>
      <p:pic>
        <p:nvPicPr>
          <p:cNvPr id="10" name="Picture Placeholder 9" descr="Close up of bubbles">
            <a:extLst>
              <a:ext uri="{FF2B5EF4-FFF2-40B4-BE49-F238E27FC236}">
                <a16:creationId xmlns:a16="http://schemas.microsoft.com/office/drawing/2014/main" id="{99058E17-80B3-F3F9-AF6A-0518C39D940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3" r="83"/>
          <a:stretch/>
        </p:blipFill>
        <p:spPr>
          <a:xfrm>
            <a:off x="0" y="0"/>
            <a:ext cx="12188952" cy="2368296"/>
          </a:xfr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792" y="685800"/>
            <a:ext cx="10927080" cy="914400"/>
          </a:xfrm>
          <a:noFill/>
        </p:spPr>
        <p:txBody>
          <a:bodyPr anchor="b" anchorCtr="0"/>
          <a:lstStyle/>
          <a:p>
            <a:r>
              <a:rPr lang="en-IN" dirty="0"/>
              <a:t>Motivation &amp; Problem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CEBD4-35BF-26BB-D438-DA43EBD5E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" y="1874520"/>
            <a:ext cx="10835640" cy="4983480"/>
          </a:xfrm>
          <a:noFill/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Most existing AI systems rely on </a:t>
            </a:r>
            <a:r>
              <a:rPr lang="en-US" b="1" dirty="0"/>
              <a:t>single-modality input</a:t>
            </a:r>
            <a:r>
              <a:rPr lang="en-US" dirty="0"/>
              <a:t>, primarily text or audio, which makes them </a:t>
            </a:r>
            <a:r>
              <a:rPr lang="en-US" b="1" dirty="0"/>
              <a:t>fragile</a:t>
            </a:r>
            <a:r>
              <a:rPr lang="en-US" dirty="0"/>
              <a:t> in dynamic environments.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/>
              <a:t>Unimodal systems</a:t>
            </a:r>
            <a:r>
              <a:rPr lang="en-US" dirty="0"/>
              <a:t> lack redundancy — a failure in Automatic Speech Recognition (ASR), background noise, or missing text input leads to </a:t>
            </a:r>
            <a:r>
              <a:rPr lang="en-US" b="1" dirty="0"/>
              <a:t>inaccurate</a:t>
            </a:r>
            <a:r>
              <a:rPr lang="en-US" dirty="0"/>
              <a:t> or </a:t>
            </a:r>
            <a:r>
              <a:rPr lang="en-US" b="1" dirty="0"/>
              <a:t>non-empathetic responses</a:t>
            </a:r>
            <a:r>
              <a:rPr lang="en-US" dirty="0"/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There is a pressing need for a </a:t>
            </a:r>
            <a:r>
              <a:rPr lang="en-US" b="1" dirty="0"/>
              <a:t>robust, multimodal emotion recognition system</a:t>
            </a:r>
            <a:r>
              <a:rPr lang="en-US" dirty="0"/>
              <a:t> that remains </a:t>
            </a:r>
            <a:r>
              <a:rPr lang="en-US" b="1" dirty="0"/>
              <a:t>adaptive</a:t>
            </a:r>
            <a:r>
              <a:rPr lang="en-US" dirty="0"/>
              <a:t>, </a:t>
            </a:r>
            <a:r>
              <a:rPr lang="en-US" b="1" dirty="0"/>
              <a:t>accurate</a:t>
            </a:r>
            <a:r>
              <a:rPr lang="en-US" dirty="0"/>
              <a:t>, and </a:t>
            </a:r>
            <a:r>
              <a:rPr lang="en-US" b="1" dirty="0"/>
              <a:t>empathetic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Our Goal is to design an AI assistant capable of </a:t>
            </a:r>
            <a:r>
              <a:rPr lang="en-US" b="1" dirty="0"/>
              <a:t>understanding emotion</a:t>
            </a:r>
            <a:r>
              <a:rPr lang="en-US" dirty="0"/>
              <a:t> across both </a:t>
            </a:r>
            <a:r>
              <a:rPr lang="en-US" b="1" dirty="0"/>
              <a:t>speech and text</a:t>
            </a:r>
            <a:r>
              <a:rPr lang="en-US" dirty="0"/>
              <a:t>, with a fallback-capable architecture that ensures </a:t>
            </a:r>
            <a:r>
              <a:rPr lang="en-US" b="1" dirty="0"/>
              <a:t>resilient, emotionally intelligent interactions</a:t>
            </a:r>
            <a:r>
              <a:rPr lang="en-US" dirty="0"/>
              <a:t>, even under </a:t>
            </a:r>
            <a:r>
              <a:rPr lang="en-US" b="1" dirty="0"/>
              <a:t>real-world constraints</a:t>
            </a:r>
            <a:r>
              <a:rPr lang="en-US" dirty="0"/>
              <a:t>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0096" y="1097280"/>
            <a:ext cx="6217920" cy="1828800"/>
          </a:xfrm>
          <a:noFill/>
        </p:spPr>
        <p:txBody>
          <a:bodyPr/>
          <a:lstStyle/>
          <a:p>
            <a:r>
              <a:rPr lang="en-US" dirty="0"/>
              <a:t>ReLated Works</a:t>
            </a:r>
          </a:p>
        </p:txBody>
      </p:sp>
      <p:pic>
        <p:nvPicPr>
          <p:cNvPr id="16" name="Picture Placeholder 15" descr="Pipette over three glass jars">
            <a:extLst>
              <a:ext uri="{FF2B5EF4-FFF2-40B4-BE49-F238E27FC236}">
                <a16:creationId xmlns:a16="http://schemas.microsoft.com/office/drawing/2014/main" id="{363B2CE7-DE69-D368-9719-08D0C83ABC0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298448" y="1828800"/>
            <a:ext cx="3200400" cy="32004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1456" y="1673352"/>
            <a:ext cx="7031736" cy="4901184"/>
          </a:xfrm>
          <a:noFill/>
        </p:spPr>
        <p:txBody>
          <a:bodyPr>
            <a:normAutofit/>
          </a:bodyPr>
          <a:lstStyle/>
          <a:p>
            <a:r>
              <a:rPr lang="en-US" sz="1800" dirty="0"/>
              <a:t>Recent transformer-based models like </a:t>
            </a:r>
            <a:r>
              <a:rPr lang="en-US" sz="1800" b="1" dirty="0"/>
              <a:t>Whisper</a:t>
            </a:r>
            <a:r>
              <a:rPr lang="en-US" sz="1800" dirty="0"/>
              <a:t> (OpenAI) and </a:t>
            </a:r>
            <a:r>
              <a:rPr lang="en-US" sz="1800" b="1" dirty="0"/>
              <a:t>Wav2Vec2.0</a:t>
            </a:r>
            <a:r>
              <a:rPr lang="en-US" sz="1800" dirty="0"/>
              <a:t> (Meta AI) have redefined SER by offering </a:t>
            </a:r>
            <a:r>
              <a:rPr lang="en-US" sz="1800" b="1" dirty="0"/>
              <a:t>robust emotion encoding</a:t>
            </a:r>
            <a:r>
              <a:rPr lang="en-US" sz="1800" dirty="0"/>
              <a:t> even in noisy, real-world conditions.</a:t>
            </a:r>
          </a:p>
          <a:p>
            <a:r>
              <a:rPr lang="en-IN" sz="1800" dirty="0"/>
              <a:t>NLP models like </a:t>
            </a:r>
            <a:r>
              <a:rPr lang="en-IN" sz="1800" b="1" dirty="0" err="1"/>
              <a:t>RoBERTa</a:t>
            </a:r>
            <a:r>
              <a:rPr lang="en-IN" sz="1800" dirty="0"/>
              <a:t>, </a:t>
            </a:r>
            <a:r>
              <a:rPr lang="en-IN" sz="1800" b="1" dirty="0"/>
              <a:t>XLM-</a:t>
            </a:r>
            <a:r>
              <a:rPr lang="en-IN" sz="1800" b="1" dirty="0" err="1"/>
              <a:t>RoBERTa</a:t>
            </a:r>
            <a:r>
              <a:rPr lang="en-IN" sz="1800" dirty="0"/>
              <a:t>, and </a:t>
            </a:r>
            <a:r>
              <a:rPr lang="en-IN" sz="1800" b="1" dirty="0" err="1"/>
              <a:t>DistilRoBERTa</a:t>
            </a:r>
            <a:r>
              <a:rPr lang="en-IN" sz="1800" dirty="0"/>
              <a:t> have proven effective for </a:t>
            </a:r>
            <a:r>
              <a:rPr lang="en-IN" sz="1800" b="1" dirty="0"/>
              <a:t>fine-grained emotion</a:t>
            </a:r>
            <a:r>
              <a:rPr lang="en-IN" sz="1800" dirty="0"/>
              <a:t> and </a:t>
            </a:r>
            <a:r>
              <a:rPr lang="en-IN" sz="1800" b="1" dirty="0"/>
              <a:t>sentiment classification</a:t>
            </a:r>
            <a:r>
              <a:rPr lang="en-IN" sz="1800" dirty="0"/>
              <a:t>, especially across </a:t>
            </a:r>
            <a:r>
              <a:rPr lang="en-IN" sz="1800" b="1" dirty="0"/>
              <a:t>multilingual</a:t>
            </a:r>
            <a:r>
              <a:rPr lang="en-IN" sz="1800" dirty="0"/>
              <a:t> and social media datasets.</a:t>
            </a:r>
            <a:endParaRPr lang="en-US" sz="1800" dirty="0"/>
          </a:p>
          <a:p>
            <a:r>
              <a:rPr lang="en-US" sz="1800" dirty="0"/>
              <a:t>Works like </a:t>
            </a:r>
            <a:r>
              <a:rPr lang="en-US" sz="1800" b="1" dirty="0"/>
              <a:t>Tensor Fusion Networks</a:t>
            </a:r>
            <a:r>
              <a:rPr lang="en-US" sz="1800" dirty="0"/>
              <a:t>, </a:t>
            </a:r>
            <a:r>
              <a:rPr lang="en-US" sz="1800" b="1" dirty="0"/>
              <a:t>Multimodal Transformer Fusion (MTF)</a:t>
            </a:r>
            <a:r>
              <a:rPr lang="en-US" sz="1800" dirty="0"/>
              <a:t>, and </a:t>
            </a:r>
            <a:r>
              <a:rPr lang="en-US" sz="1800" b="1" dirty="0" err="1"/>
              <a:t>MemoCMT</a:t>
            </a:r>
            <a:r>
              <a:rPr lang="en-US" sz="1800" dirty="0"/>
              <a:t> show that combining text and audio enhances </a:t>
            </a:r>
            <a:r>
              <a:rPr lang="en-US" sz="1800" b="1" dirty="0"/>
              <a:t>emotion prediction accuracy</a:t>
            </a:r>
            <a:r>
              <a:rPr lang="en-US" sz="1800" dirty="0"/>
              <a:t>.</a:t>
            </a:r>
          </a:p>
          <a:p>
            <a:r>
              <a:rPr lang="en-US" sz="1800" dirty="0"/>
              <a:t>LLMs (e.g., </a:t>
            </a:r>
            <a:r>
              <a:rPr lang="en-US" sz="1800" b="1" dirty="0"/>
              <a:t>GPT-4</a:t>
            </a:r>
            <a:r>
              <a:rPr lang="en-US" sz="1800" dirty="0"/>
              <a:t>, </a:t>
            </a:r>
            <a:r>
              <a:rPr lang="en-US" sz="1800" b="1" dirty="0" err="1"/>
              <a:t>OpenHermes</a:t>
            </a:r>
            <a:r>
              <a:rPr lang="en-US" sz="1800" dirty="0"/>
              <a:t>, </a:t>
            </a:r>
            <a:r>
              <a:rPr lang="en-US" sz="1800" b="1" dirty="0"/>
              <a:t>Mistral-7B</a:t>
            </a:r>
            <a:r>
              <a:rPr lang="en-US" sz="1800" dirty="0"/>
              <a:t>) are highly capable conversational agents, but they are </a:t>
            </a:r>
            <a:r>
              <a:rPr lang="en-US" sz="1800" b="1" dirty="0"/>
              <a:t>not inherently empathetic</a:t>
            </a:r>
            <a:r>
              <a:rPr lang="en-US" sz="1800" dirty="0"/>
              <a:t>.</a:t>
            </a:r>
          </a:p>
          <a:p>
            <a:r>
              <a:rPr lang="en-US" sz="1800" dirty="0"/>
              <a:t>Most real-time assistants rely on </a:t>
            </a:r>
            <a:r>
              <a:rPr lang="en-US" sz="1800" b="1" dirty="0"/>
              <a:t>cloud-based pipelines</a:t>
            </a:r>
            <a:r>
              <a:rPr lang="en-US" sz="1800" dirty="0"/>
              <a:t>, making them vulnerable to </a:t>
            </a:r>
            <a:r>
              <a:rPr lang="en-US" sz="1800" b="1" dirty="0"/>
              <a:t>modality dropout or network failure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380DE98-7180-15AE-E70F-CA6CEE08CE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FDE28B-1F00-007C-992F-8AFCCEE26B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A204F6-0A3B-498F-1B37-35FEFC8C4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702"/>
            <a:ext cx="12192000" cy="53545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068BFE-D8C6-6E19-8E00-176C635CAD84}"/>
              </a:ext>
            </a:extLst>
          </p:cNvPr>
          <p:cNvSpPr txBox="1"/>
          <p:nvPr/>
        </p:nvSpPr>
        <p:spPr>
          <a:xfrm>
            <a:off x="4162425" y="142875"/>
            <a:ext cx="422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RELATED WORKS – LITERATURE REVIEW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6557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3491865" cy="1464945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System architecture</a:t>
            </a:r>
          </a:p>
        </p:txBody>
      </p:sp>
      <p:pic>
        <p:nvPicPr>
          <p:cNvPr id="8" name="Picture Placeholder 7" descr="White DNA structure">
            <a:extLst>
              <a:ext uri="{FF2B5EF4-FFF2-40B4-BE49-F238E27FC236}">
                <a16:creationId xmlns:a16="http://schemas.microsoft.com/office/drawing/2014/main" id="{DC23EB2B-2285-3C42-31D8-4D87E34CF2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402336" y="2130552"/>
            <a:ext cx="6976873" cy="4471416"/>
          </a:xfrm>
          <a:noFill/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45E2AC-906F-BDED-958A-A7B4C3AEAE8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/>
        </p:blipFill>
        <p:spPr>
          <a:xfrm>
            <a:off x="7536559" y="864361"/>
            <a:ext cx="3846958" cy="5129277"/>
          </a:xfr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17657F-52F2-34A4-9F34-D4EE38F08E69}"/>
              </a:ext>
            </a:extLst>
          </p:cNvPr>
          <p:cNvSpPr txBox="1"/>
          <p:nvPr/>
        </p:nvSpPr>
        <p:spPr>
          <a:xfrm>
            <a:off x="999744" y="256222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system comprises two parallel pipelines—one for speech (Whisper ASR + Wav2Vec2) and one for text (</a:t>
            </a:r>
            <a:r>
              <a:rPr lang="en-US" dirty="0" err="1"/>
              <a:t>RoBERTa</a:t>
            </a:r>
            <a:r>
              <a:rPr lang="en-US" dirty="0"/>
              <a:t>/XLM-R)—that operate independently yet are fused at the emotion interpretation stage.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944897-82D5-66CF-E61A-5F98F706A598}"/>
              </a:ext>
            </a:extLst>
          </p:cNvPr>
          <p:cNvSpPr txBox="1"/>
          <p:nvPr/>
        </p:nvSpPr>
        <p:spPr>
          <a:xfrm>
            <a:off x="1001268" y="3679228"/>
            <a:ext cx="60944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fusion mechanism, using either confidence-based weighting or a transformer-based encoder, integrates emotion vectors from both modalities to generate a unified emotional state guiding the assistant’s response.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4BBD29-CFE3-FCD9-330B-764FB6AECECD}"/>
              </a:ext>
            </a:extLst>
          </p:cNvPr>
          <p:cNvSpPr txBox="1"/>
          <p:nvPr/>
        </p:nvSpPr>
        <p:spPr>
          <a:xfrm>
            <a:off x="1001268" y="5140598"/>
            <a:ext cx="60944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The architecture includes dynamic fallback routing at every stage (ASR, LLM, TTS), enabling robust operation under noise, poor connectivity, or missing inputs—ensuring graceful performance degradation and offline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3058085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4114800" cy="2286000"/>
          </a:xfrm>
        </p:spPr>
        <p:txBody>
          <a:bodyPr anchor="t">
            <a:normAutofit/>
          </a:bodyPr>
          <a:lstStyle/>
          <a:p>
            <a:r>
              <a:rPr lang="en-US" dirty="0" err="1"/>
              <a:t>Methododlogy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552" y="1783080"/>
            <a:ext cx="5090160" cy="4809744"/>
          </a:xfrm>
        </p:spPr>
        <p:txBody>
          <a:bodyPr vert="horz" lIns="91440" tIns="45720" rIns="91440" bIns="45720" rtlCol="0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Audio is processed via Whisper (ASR) and Wav2Vec2 (emotion encoding), while text is handled by </a:t>
            </a:r>
            <a:r>
              <a:rPr lang="en-US" sz="2000" dirty="0" err="1"/>
              <a:t>RoBERTa</a:t>
            </a:r>
            <a:r>
              <a:rPr lang="en-US" sz="2000" dirty="0"/>
              <a:t>/XLM-</a:t>
            </a:r>
            <a:r>
              <a:rPr lang="en-US" sz="2000" dirty="0" err="1"/>
              <a:t>RoBERTa</a:t>
            </a:r>
            <a:r>
              <a:rPr lang="en-US" sz="2000" dirty="0"/>
              <a:t> for sentiment and emotion recognition.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Emotion signals from both streams are fused to guide tone and context. This fused representation is passed to an LLM (OpenHermes-2.5/Mistral-7B) to generate contextually aware responses.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 dynamic router selects appropriate paths based on modality confidence. Fallbacks activate for ASR (manual input), LLM (Falcon/RAG), or TTS (pyttsx3/</a:t>
            </a:r>
            <a:r>
              <a:rPr lang="en-US" sz="2000" dirty="0" err="1"/>
              <a:t>gTTS</a:t>
            </a:r>
            <a:r>
              <a:rPr lang="en-US" sz="2000" dirty="0"/>
              <a:t>) to ensure resilience and uninterrupted interaction.</a:t>
            </a:r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8403876A-81F3-E5F7-7A9B-AC1C8223666B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" r="585"/>
          <a:stretch>
            <a:fillRect/>
          </a:stretch>
        </p:blipFill>
        <p:spPr bwMode="auto">
          <a:xfrm>
            <a:off x="6096000" y="1435608"/>
            <a:ext cx="5489448" cy="397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022" y="237744"/>
            <a:ext cx="9821955" cy="914400"/>
          </a:xfrm>
          <a:noFill/>
        </p:spPr>
        <p:txBody>
          <a:bodyPr anchor="t" anchorCtr="0"/>
          <a:lstStyle/>
          <a:p>
            <a:r>
              <a:rPr lang="en-IN" dirty="0"/>
              <a:t>Datasets &amp; Data Splits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85022" y="1280160"/>
            <a:ext cx="4663440" cy="502005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365760" tIns="365760" rIns="365760" bIns="365760" rtlCol="0" anchor="t">
            <a:noAutofit/>
          </a:bodyPr>
          <a:lstStyle/>
          <a:p>
            <a:pPr marL="0" indent="0">
              <a:buNone/>
            </a:pPr>
            <a:r>
              <a:rPr lang="en-IN" b="1" dirty="0"/>
              <a:t>Datasets Used</a:t>
            </a:r>
            <a:endParaRPr lang="en-IN" dirty="0"/>
          </a:p>
          <a:p>
            <a:r>
              <a:rPr lang="en-IN" b="1" dirty="0"/>
              <a:t>RAVDESS</a:t>
            </a:r>
            <a:r>
              <a:rPr lang="en-IN" dirty="0"/>
              <a:t>: 1,440 clips – acted speech, 8 emotion classes</a:t>
            </a:r>
          </a:p>
          <a:p>
            <a:r>
              <a:rPr lang="en-IN" b="1" dirty="0"/>
              <a:t>MELD</a:t>
            </a:r>
            <a:r>
              <a:rPr lang="en-IN" dirty="0"/>
              <a:t>: 13.7k utterances – TV dialogues, 7 emotions</a:t>
            </a:r>
          </a:p>
          <a:p>
            <a:r>
              <a:rPr lang="en-IN" b="1" dirty="0" err="1"/>
              <a:t>GoEmotions</a:t>
            </a:r>
            <a:r>
              <a:rPr lang="en-IN" dirty="0"/>
              <a:t>: 58k Reddit texts – 28 emotion labels</a:t>
            </a:r>
          </a:p>
          <a:p>
            <a:r>
              <a:rPr lang="en-IN" b="1" dirty="0"/>
              <a:t>CREMA-D</a:t>
            </a:r>
            <a:r>
              <a:rPr lang="en-IN" dirty="0"/>
              <a:t>, </a:t>
            </a:r>
            <a:r>
              <a:rPr lang="en-IN" b="1" dirty="0"/>
              <a:t>IEMOCAP</a:t>
            </a:r>
            <a:r>
              <a:rPr lang="en-IN" dirty="0"/>
              <a:t>, </a:t>
            </a:r>
            <a:r>
              <a:rPr lang="en-IN" b="1" dirty="0" err="1"/>
              <a:t>TweetEval</a:t>
            </a:r>
            <a:r>
              <a:rPr lang="en-IN" dirty="0"/>
              <a:t>: for added emotion diversity &amp; robustness</a:t>
            </a:r>
          </a:p>
          <a:p>
            <a:pPr marL="0" indent="0">
              <a:buNone/>
            </a:pPr>
            <a:r>
              <a:rPr lang="en-US" b="1" dirty="0"/>
              <a:t>Cross-Corpus Evaluation</a:t>
            </a:r>
            <a:endParaRPr lang="en-US" dirty="0"/>
          </a:p>
          <a:p>
            <a:r>
              <a:rPr lang="en-US" dirty="0"/>
              <a:t>Models trained on </a:t>
            </a:r>
            <a:r>
              <a:rPr lang="en-US" b="1" dirty="0"/>
              <a:t>RAVDESS + CREMA-D</a:t>
            </a:r>
            <a:r>
              <a:rPr lang="en-US" dirty="0"/>
              <a:t>, evaluated on MELD and </a:t>
            </a:r>
            <a:r>
              <a:rPr lang="en-US" dirty="0" err="1"/>
              <a:t>GoEmotions</a:t>
            </a:r>
            <a:endParaRPr lang="en-US" dirty="0"/>
          </a:p>
          <a:p>
            <a:r>
              <a:rPr lang="en-US" dirty="0"/>
              <a:t>Measures generalization across domains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5352" y="1280160"/>
            <a:ext cx="4663440" cy="502005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365760" tIns="365760" rIns="365760" bIns="365760" rtlCol="0" anchor="t">
            <a:noAutofit/>
          </a:bodyPr>
          <a:lstStyle/>
          <a:p>
            <a:pPr marL="0" indent="0">
              <a:buNone/>
            </a:pPr>
            <a:r>
              <a:rPr lang="en-IN" b="1" dirty="0"/>
              <a:t>Train–Validation–Test Splits</a:t>
            </a:r>
            <a:endParaRPr lang="en-IN" dirty="0"/>
          </a:p>
          <a:p>
            <a:r>
              <a:rPr lang="en-IN" b="1" dirty="0"/>
              <a:t>Standard ratio</a:t>
            </a:r>
            <a:r>
              <a:rPr lang="en-IN" dirty="0"/>
              <a:t>: </a:t>
            </a:r>
            <a:r>
              <a:rPr lang="en-IN" b="1" dirty="0"/>
              <a:t>80% Train / 10% Validation / 10% Test</a:t>
            </a:r>
            <a:endParaRPr lang="en-IN" dirty="0"/>
          </a:p>
          <a:p>
            <a:r>
              <a:rPr lang="en-IN" b="1" dirty="0"/>
              <a:t>Stratified sampling</a:t>
            </a:r>
            <a:r>
              <a:rPr lang="en-IN" dirty="0"/>
              <a:t> preserves class balance</a:t>
            </a:r>
          </a:p>
          <a:p>
            <a:r>
              <a:rPr lang="en-IN" b="1" dirty="0"/>
              <a:t>No speaker/conversation overlap</a:t>
            </a:r>
            <a:r>
              <a:rPr lang="en-IN" dirty="0"/>
              <a:t> to avoid leakage</a:t>
            </a:r>
          </a:p>
          <a:p>
            <a:pPr marL="0" indent="0">
              <a:buNone/>
            </a:pPr>
            <a:r>
              <a:rPr lang="en-US" b="1" dirty="0"/>
              <a:t>Fairness</a:t>
            </a:r>
            <a:endParaRPr lang="en-US" dirty="0"/>
          </a:p>
          <a:p>
            <a:r>
              <a:rPr lang="en-US" dirty="0"/>
              <a:t>Data balanced by </a:t>
            </a:r>
            <a:r>
              <a:rPr lang="en-US" b="1" dirty="0"/>
              <a:t>gender, speaker diversity</a:t>
            </a:r>
            <a:endParaRPr lang="en-US" dirty="0"/>
          </a:p>
          <a:p>
            <a:r>
              <a:rPr lang="en-US" dirty="0"/>
              <a:t>Rare emotions augmented using </a:t>
            </a:r>
            <a:r>
              <a:rPr lang="en-US" b="1" dirty="0" err="1"/>
              <a:t>SpecAugment</a:t>
            </a:r>
            <a:r>
              <a:rPr lang="en-US" dirty="0"/>
              <a:t>, </a:t>
            </a:r>
            <a:r>
              <a:rPr lang="en-US" b="1" dirty="0"/>
              <a:t>noise injection</a:t>
            </a:r>
            <a:r>
              <a:rPr lang="en-US" dirty="0"/>
              <a:t>, </a:t>
            </a:r>
            <a:r>
              <a:rPr lang="en-US" b="1" dirty="0"/>
              <a:t>text paraphrasing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6">
      <a:majorFont>
        <a:latin typeface="Posterama"/>
        <a:ea typeface=""/>
        <a:cs typeface=""/>
      </a:majorFont>
      <a:minorFont>
        <a:latin typeface="Daytona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 discovery_V1_win32_EF_v3" id="{70008AEC-EDED-4511-BBCB-3094E155874B}" vid="{20F39DC6-8556-4458-8AAA-5D2B51347C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9A734A7-6096-47AA-9737-CDF62701A0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81D8D6-8849-400B-8BC9-21D401C7DD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F8397A0-8C35-4EEE-8E61-47C914415B5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{90F09887-2F91-4893-9D4D-215B6E5E0F78}tf67061901_win32</Template>
  <TotalTime>346</TotalTime>
  <Words>1662</Words>
  <Application>Microsoft Office PowerPoint</Application>
  <PresentationFormat>Widescreen</PresentationFormat>
  <Paragraphs>206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Courier New</vt:lpstr>
      <vt:lpstr>Daytona</vt:lpstr>
      <vt:lpstr>Daytona Condensed</vt:lpstr>
      <vt:lpstr>Daytona Condensed Light</vt:lpstr>
      <vt:lpstr>Daytona Light</vt:lpstr>
      <vt:lpstr>Posterama</vt:lpstr>
      <vt:lpstr>Custom</vt:lpstr>
      <vt:lpstr>THE 16th INTERNATIONAL IEEE CONFERENCE ON COMPUTING, COMMUNICATION AND NETWORKING TECHNOLOGIES (ICCCNT - 2025)</vt:lpstr>
      <vt:lpstr>Agenda </vt:lpstr>
      <vt:lpstr>Introduction</vt:lpstr>
      <vt:lpstr>Motivation &amp; Problem</vt:lpstr>
      <vt:lpstr>ReLated Works</vt:lpstr>
      <vt:lpstr>PowerPoint Presentation</vt:lpstr>
      <vt:lpstr>System architecture</vt:lpstr>
      <vt:lpstr>Methododlogy</vt:lpstr>
      <vt:lpstr>Datasets &amp; Data Splits</vt:lpstr>
      <vt:lpstr>Multimodal Input Processing and Fusion Strategy</vt:lpstr>
      <vt:lpstr>Experiments &amp; Results-I</vt:lpstr>
      <vt:lpstr>Experiments &amp; Results-II</vt:lpstr>
      <vt:lpstr>CONCLUSION AND FUTURE WORK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Tanzeel Ahmad</dc:creator>
  <cp:lastModifiedBy>Gaurav kumar Jaiswal</cp:lastModifiedBy>
  <cp:revision>1</cp:revision>
  <dcterms:created xsi:type="dcterms:W3CDTF">2025-07-04T07:37:15Z</dcterms:created>
  <dcterms:modified xsi:type="dcterms:W3CDTF">2025-09-18T10:41:13Z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